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handoutMasterIdLst>
    <p:handoutMasterId r:id="rId47"/>
  </p:handoutMasterIdLst>
  <p:sldIdLst>
    <p:sldId id="450" r:id="rId2"/>
    <p:sldId id="284" r:id="rId3"/>
    <p:sldId id="564" r:id="rId4"/>
    <p:sldId id="487" r:id="rId5"/>
    <p:sldId id="493" r:id="rId6"/>
    <p:sldId id="558" r:id="rId7"/>
    <p:sldId id="565" r:id="rId8"/>
    <p:sldId id="563" r:id="rId9"/>
    <p:sldId id="566" r:id="rId10"/>
    <p:sldId id="554" r:id="rId11"/>
    <p:sldId id="555" r:id="rId12"/>
    <p:sldId id="556" r:id="rId13"/>
    <p:sldId id="557" r:id="rId14"/>
    <p:sldId id="568" r:id="rId15"/>
    <p:sldId id="569" r:id="rId16"/>
    <p:sldId id="570" r:id="rId17"/>
    <p:sldId id="571" r:id="rId18"/>
    <p:sldId id="572" r:id="rId19"/>
    <p:sldId id="573" r:id="rId20"/>
    <p:sldId id="574" r:id="rId21"/>
    <p:sldId id="575" r:id="rId22"/>
    <p:sldId id="576" r:id="rId23"/>
    <p:sldId id="264" r:id="rId24"/>
    <p:sldId id="265" r:id="rId25"/>
    <p:sldId id="266" r:id="rId26"/>
    <p:sldId id="578" r:id="rId27"/>
    <p:sldId id="579" r:id="rId28"/>
    <p:sldId id="580" r:id="rId29"/>
    <p:sldId id="581" r:id="rId30"/>
    <p:sldId id="582" r:id="rId31"/>
    <p:sldId id="583" r:id="rId32"/>
    <p:sldId id="584" r:id="rId33"/>
    <p:sldId id="585" r:id="rId34"/>
    <p:sldId id="586" r:id="rId35"/>
    <p:sldId id="267" r:id="rId36"/>
    <p:sldId id="269" r:id="rId37"/>
    <p:sldId id="273" r:id="rId38"/>
    <p:sldId id="274" r:id="rId39"/>
    <p:sldId id="577" r:id="rId40"/>
    <p:sldId id="276" r:id="rId41"/>
    <p:sldId id="277" r:id="rId42"/>
    <p:sldId id="278" r:id="rId43"/>
    <p:sldId id="587" r:id="rId44"/>
    <p:sldId id="588"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0432FF"/>
    <a:srgbClr val="00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266" autoAdjust="0"/>
    <p:restoredTop sz="95588" autoAdjust="0"/>
  </p:normalViewPr>
  <p:slideViewPr>
    <p:cSldViewPr snapToGrid="0" snapToObjects="1">
      <p:cViewPr varScale="1">
        <p:scale>
          <a:sx n="182" d="100"/>
          <a:sy n="182" d="100"/>
        </p:scale>
        <p:origin x="2080" y="1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image" Target="../media/image21.emf"/><Relationship Id="rId5" Type="http://schemas.openxmlformats.org/officeDocument/2006/relationships/image" Target="../media/image25.emf"/><Relationship Id="rId4" Type="http://schemas.openxmlformats.org/officeDocument/2006/relationships/image" Target="../media/image2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image" Target="../media/image21.emf"/><Relationship Id="rId4" Type="http://schemas.openxmlformats.org/officeDocument/2006/relationships/image" Target="../media/image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CF7C78-A87B-9B4D-A9D1-7364E5DA120C}" type="datetime1">
              <a:rPr lang="en-US" smtClean="0"/>
              <a:t>9/27/20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F5DE9D-0A37-8441-8B4F-F3BACD0F69DA}" type="slidenum">
              <a:rPr lang="en-US" smtClean="0"/>
              <a:t>‹#›</a:t>
            </a:fld>
            <a:endParaRPr lang="en-US"/>
          </a:p>
        </p:txBody>
      </p:sp>
    </p:spTree>
    <p:extLst>
      <p:ext uri="{BB962C8B-B14F-4D97-AF65-F5344CB8AC3E}">
        <p14:creationId xmlns:p14="http://schemas.microsoft.com/office/powerpoint/2010/main" val="9813379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AA2943-DE60-F34D-A49E-8FF3146C7A9A}" type="datetime1">
              <a:rPr lang="en-US" smtClean="0"/>
              <a:t>9/27/20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E100B7-F0F0-BA4B-98D9-DC51A8C921F3}" type="slidenum">
              <a:rPr lang="en-US" smtClean="0"/>
              <a:t>‹#›</a:t>
            </a:fld>
            <a:endParaRPr lang="en-US"/>
          </a:p>
        </p:txBody>
      </p:sp>
    </p:spTree>
    <p:extLst>
      <p:ext uri="{BB962C8B-B14F-4D97-AF65-F5344CB8AC3E}">
        <p14:creationId xmlns:p14="http://schemas.microsoft.com/office/powerpoint/2010/main" val="113987348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welcome to ece5960, advanced programming for computer design problems. I saw some new faces, and welcome. Today we are going to talk about a very important topic and that is divide and conquer algorithm.</a:t>
            </a:r>
          </a:p>
        </p:txBody>
      </p:sp>
      <p:sp>
        <p:nvSpPr>
          <p:cNvPr id="4" name="Slide Number Placeholder 3"/>
          <p:cNvSpPr>
            <a:spLocks noGrp="1"/>
          </p:cNvSpPr>
          <p:nvPr>
            <p:ph type="sldNum" sz="quarter" idx="5"/>
          </p:nvPr>
        </p:nvSpPr>
        <p:spPr/>
        <p:txBody>
          <a:bodyPr/>
          <a:lstStyle/>
          <a:p>
            <a:fld id="{AAE100B7-F0F0-BA4B-98D9-DC51A8C921F3}" type="slidenum">
              <a:rPr lang="en-US" smtClean="0"/>
              <a:t>1</a:t>
            </a:fld>
            <a:endParaRPr lang="en-US"/>
          </a:p>
        </p:txBody>
      </p:sp>
    </p:spTree>
    <p:extLst>
      <p:ext uri="{BB962C8B-B14F-4D97-AF65-F5344CB8AC3E}">
        <p14:creationId xmlns:p14="http://schemas.microsoft.com/office/powerpoint/2010/main" val="1900736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Everything we want to pursue here is performance. And the most important performance people care a lot is the runtime performance. the execution time of your program and algorithms. The elapsed time after I hit the button until I see the result. </a:t>
            </a:r>
          </a:p>
          <a:p>
            <a:endParaRPr lang="en-US" dirty="0"/>
          </a:p>
          <a:p>
            <a:r>
              <a:rPr lang="en-US" dirty="0"/>
              <a:t>To understand the runtime performance, you need to know how to analyze the time complexity of your algorithm, or the efficiency of your algorithm. In algorithm theory, we typically use big O worst case analysis. Mathematically, It is the "closest upper bound" of the runtime with respect to the input size N. For example, if your algorithm simply takes a linear scan over all input data, we say the complexity is O(N). of course you can also say it as O(N^2) but we care the "minimum upper bound", the "closest upper bound" to cover the complexity of your algorithm.</a:t>
            </a:r>
          </a:p>
          <a:p>
            <a:endParaRPr lang="en-US" dirty="0"/>
          </a:p>
          <a:p>
            <a:r>
              <a:rPr lang="en-US" dirty="0"/>
              <a:t>But, this seems mythical. It doesn't </a:t>
            </a:r>
            <a:r>
              <a:rPr lang="en-US" dirty="0" err="1"/>
              <a:t>acutally</a:t>
            </a:r>
            <a:r>
              <a:rPr lang="en-US" dirty="0"/>
              <a:t> give us the runtime value of an algorithm even though it might be just an approximation. So in this course, we will use "..."</a:t>
            </a:r>
          </a:p>
        </p:txBody>
      </p:sp>
      <p:sp>
        <p:nvSpPr>
          <p:cNvPr id="4" name="Slide Number Placeholder 3"/>
          <p:cNvSpPr>
            <a:spLocks noGrp="1"/>
          </p:cNvSpPr>
          <p:nvPr>
            <p:ph type="sldNum" sz="quarter" idx="5"/>
          </p:nvPr>
        </p:nvSpPr>
        <p:spPr/>
        <p:txBody>
          <a:bodyPr/>
          <a:lstStyle/>
          <a:p>
            <a:fld id="{AAE100B7-F0F0-BA4B-98D9-DC51A8C921F3}" type="slidenum">
              <a:rPr lang="en-US" smtClean="0"/>
              <a:t>10</a:t>
            </a:fld>
            <a:endParaRPr lang="en-US"/>
          </a:p>
        </p:txBody>
      </p:sp>
    </p:spTree>
    <p:extLst>
      <p:ext uri="{BB962C8B-B14F-4D97-AF65-F5344CB8AC3E}">
        <p14:creationId xmlns:p14="http://schemas.microsoft.com/office/powerpoint/2010/main" val="4066508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empirical analysis has two parts: first you need to know the big O complexity of your algorithm with respect to an input size N.</a:t>
            </a:r>
          </a:p>
          <a:p>
            <a:endParaRPr lang="en-US" dirty="0"/>
          </a:p>
          <a:p>
            <a:r>
              <a:rPr lang="en-US" dirty="0"/>
              <a:t>...</a:t>
            </a:r>
          </a:p>
          <a:p>
            <a:endParaRPr lang="en-US" dirty="0"/>
          </a:p>
          <a:p>
            <a:r>
              <a:rPr lang="en-US" dirty="0"/>
              <a:t>With N in 1 millions to 8 millions, that gives u about 1 second running on a modern PC, modern computer architectures. Because the clock is not going to run faster forever, the power </a:t>
            </a:r>
            <a:r>
              <a:rPr lang="en-US" dirty="0" err="1"/>
              <a:t>disaption</a:t>
            </a:r>
            <a:r>
              <a:rPr lang="en-US" dirty="0"/>
              <a:t> problem limits  the clock speed. And that is why this type of value makes sense in modern computers.</a:t>
            </a:r>
          </a:p>
        </p:txBody>
      </p:sp>
      <p:sp>
        <p:nvSpPr>
          <p:cNvPr id="4" name="Slide Number Placeholder 3"/>
          <p:cNvSpPr>
            <a:spLocks noGrp="1"/>
          </p:cNvSpPr>
          <p:nvPr>
            <p:ph type="sldNum" sz="quarter" idx="5"/>
          </p:nvPr>
        </p:nvSpPr>
        <p:spPr/>
        <p:txBody>
          <a:bodyPr/>
          <a:lstStyle/>
          <a:p>
            <a:fld id="{AAE100B7-F0F0-BA4B-98D9-DC51A8C921F3}" type="slidenum">
              <a:rPr lang="en-US" smtClean="0"/>
              <a:t>11</a:t>
            </a:fld>
            <a:endParaRPr lang="en-US"/>
          </a:p>
        </p:txBody>
      </p:sp>
    </p:spTree>
    <p:extLst>
      <p:ext uri="{BB962C8B-B14F-4D97-AF65-F5344CB8AC3E}">
        <p14:creationId xmlns:p14="http://schemas.microsoft.com/office/powerpoint/2010/main" val="460578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some examples of this empirical analysis. This is also the second question you need to finish in today's question.</a:t>
            </a:r>
          </a:p>
          <a:p>
            <a:endParaRPr lang="en-US" dirty="0"/>
          </a:p>
          <a:p>
            <a:r>
              <a:rPr lang="en-US" dirty="0"/>
              <a:t>Let's use log to the base 10 (it doesn't matter mathematically since we only care about the upper bound)</a:t>
            </a:r>
          </a:p>
        </p:txBody>
      </p:sp>
      <p:sp>
        <p:nvSpPr>
          <p:cNvPr id="4" name="Slide Number Placeholder 3"/>
          <p:cNvSpPr>
            <a:spLocks noGrp="1"/>
          </p:cNvSpPr>
          <p:nvPr>
            <p:ph type="sldNum" sz="quarter" idx="5"/>
          </p:nvPr>
        </p:nvSpPr>
        <p:spPr/>
        <p:txBody>
          <a:bodyPr/>
          <a:lstStyle/>
          <a:p>
            <a:fld id="{AAE100B7-F0F0-BA4B-98D9-DC51A8C921F3}" type="slidenum">
              <a:rPr lang="en-US" smtClean="0"/>
              <a:t>12</a:t>
            </a:fld>
            <a:endParaRPr lang="en-US"/>
          </a:p>
        </p:txBody>
      </p:sp>
    </p:spTree>
    <p:extLst>
      <p:ext uri="{BB962C8B-B14F-4D97-AF65-F5344CB8AC3E}">
        <p14:creationId xmlns:p14="http://schemas.microsoft.com/office/powerpoint/2010/main" val="3746920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space complexity?</a:t>
            </a:r>
          </a:p>
          <a:p>
            <a:endParaRPr lang="en-US" dirty="0"/>
          </a:p>
          <a:p>
            <a:r>
              <a:rPr lang="en-US" dirty="0"/>
              <a:t>But I would like to spend a bit of time talking about the memory hierarchy when you are running a program. Typically, there are two types of memory you will use, Stack and Heap. When you launch a program, the OS will </a:t>
            </a:r>
            <a:r>
              <a:rPr lang="en-US" dirty="0" err="1"/>
              <a:t>preallocate</a:t>
            </a:r>
            <a:r>
              <a:rPr lang="en-US" dirty="0"/>
              <a:t> a fixed amount of memory space for your program. That will used by for example, local variable, global variable, and other data that can be decided "statically". Roughly speaking, static data means those declared at programming time. (explore ... )</a:t>
            </a:r>
          </a:p>
          <a:p>
            <a:endParaRPr lang="en-US" dirty="0"/>
          </a:p>
          <a:p>
            <a:r>
              <a:rPr lang="en-US" dirty="0"/>
              <a:t>The problem of the stack is the size is fixed. So you cannot create a very large array in a local function and that will give you stack overflow. This gives rise to another memory type called heap. Heap is the memory block which is normally much larger than stack. It is created at runtime using the function call "malloc". This is the size we normally measure in space complexity.</a:t>
            </a:r>
          </a:p>
        </p:txBody>
      </p:sp>
      <p:sp>
        <p:nvSpPr>
          <p:cNvPr id="4" name="Slide Number Placeholder 3"/>
          <p:cNvSpPr>
            <a:spLocks noGrp="1"/>
          </p:cNvSpPr>
          <p:nvPr>
            <p:ph type="sldNum" sz="quarter" idx="5"/>
          </p:nvPr>
        </p:nvSpPr>
        <p:spPr/>
        <p:txBody>
          <a:bodyPr/>
          <a:lstStyle/>
          <a:p>
            <a:fld id="{AAE100B7-F0F0-BA4B-98D9-DC51A8C921F3}" type="slidenum">
              <a:rPr lang="en-US" smtClean="0"/>
              <a:t>13</a:t>
            </a:fld>
            <a:endParaRPr lang="en-US"/>
          </a:p>
        </p:txBody>
      </p:sp>
    </p:spTree>
    <p:extLst>
      <p:ext uri="{BB962C8B-B14F-4D97-AF65-F5344CB8AC3E}">
        <p14:creationId xmlns:p14="http://schemas.microsoft.com/office/powerpoint/2010/main" val="269859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talk about divide and conquer, we have to dive into recursive programs a bit more. Recursive program is the backbone of Divide and Conquer. It is also a natural way to express a problem with recursive formula. One of the most famous example is the </a:t>
            </a:r>
            <a:r>
              <a:rPr lang="en-US" dirty="0" err="1"/>
              <a:t>fibonacci</a:t>
            </a:r>
            <a:r>
              <a:rPr lang="en-US" dirty="0"/>
              <a:t> number, each number is the sum of the previous two numbers.</a:t>
            </a:r>
          </a:p>
        </p:txBody>
      </p:sp>
      <p:sp>
        <p:nvSpPr>
          <p:cNvPr id="4" name="Slide Number Placeholder 3"/>
          <p:cNvSpPr>
            <a:spLocks noGrp="1"/>
          </p:cNvSpPr>
          <p:nvPr>
            <p:ph type="sldNum" sz="quarter" idx="5"/>
          </p:nvPr>
        </p:nvSpPr>
        <p:spPr/>
        <p:txBody>
          <a:bodyPr/>
          <a:lstStyle/>
          <a:p>
            <a:fld id="{AAE100B7-F0F0-BA4B-98D9-DC51A8C921F3}" type="slidenum">
              <a:rPr lang="en-US" smtClean="0"/>
              <a:t>14</a:t>
            </a:fld>
            <a:endParaRPr lang="en-US"/>
          </a:p>
        </p:txBody>
      </p:sp>
    </p:spTree>
    <p:extLst>
      <p:ext uri="{BB962C8B-B14F-4D97-AF65-F5344CB8AC3E}">
        <p14:creationId xmlns:p14="http://schemas.microsoft.com/office/powerpoint/2010/main" val="35265164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it can be written nicely with recursion. A function </a:t>
            </a:r>
            <a:r>
              <a:rPr lang="en-US" dirty="0" err="1"/>
              <a:t>fib_top_down</a:t>
            </a:r>
            <a:r>
              <a:rPr lang="en-US" dirty="0"/>
              <a:t> with an input argument, n, if n is less or equal to two, return 1, or return recursively the sum of the two previous </a:t>
            </a:r>
            <a:r>
              <a:rPr lang="en-US" dirty="0" err="1"/>
              <a:t>fibonacci</a:t>
            </a:r>
            <a:r>
              <a:rPr lang="en-US" dirty="0"/>
              <a:t> number values.</a:t>
            </a:r>
          </a:p>
          <a:p>
            <a:endParaRPr lang="en-US" dirty="0"/>
          </a:p>
          <a:p>
            <a:r>
              <a:rPr lang="en-US" dirty="0"/>
              <a:t>What is the problem of this code?</a:t>
            </a:r>
          </a:p>
        </p:txBody>
      </p:sp>
      <p:sp>
        <p:nvSpPr>
          <p:cNvPr id="4" name="Slide Number Placeholder 3"/>
          <p:cNvSpPr>
            <a:spLocks noGrp="1"/>
          </p:cNvSpPr>
          <p:nvPr>
            <p:ph type="sldNum" sz="quarter" idx="5"/>
          </p:nvPr>
        </p:nvSpPr>
        <p:spPr/>
        <p:txBody>
          <a:bodyPr/>
          <a:lstStyle/>
          <a:p>
            <a:fld id="{AAE100B7-F0F0-BA4B-98D9-DC51A8C921F3}" type="slidenum">
              <a:rPr lang="en-US" smtClean="0"/>
              <a:t>15</a:t>
            </a:fld>
            <a:endParaRPr lang="en-US"/>
          </a:p>
        </p:txBody>
      </p:sp>
    </p:spTree>
    <p:extLst>
      <p:ext uri="{BB962C8B-B14F-4D97-AF65-F5344CB8AC3E}">
        <p14:creationId xmlns:p14="http://schemas.microsoft.com/office/powerpoint/2010/main" val="2738242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how this algorithm work</a:t>
            </a:r>
          </a:p>
        </p:txBody>
      </p:sp>
      <p:sp>
        <p:nvSpPr>
          <p:cNvPr id="4" name="Slide Number Placeholder 3"/>
          <p:cNvSpPr>
            <a:spLocks noGrp="1"/>
          </p:cNvSpPr>
          <p:nvPr>
            <p:ph type="sldNum" sz="quarter" idx="5"/>
          </p:nvPr>
        </p:nvSpPr>
        <p:spPr/>
        <p:txBody>
          <a:bodyPr/>
          <a:lstStyle/>
          <a:p>
            <a:fld id="{AAE100B7-F0F0-BA4B-98D9-DC51A8C921F3}" type="slidenum">
              <a:rPr lang="en-US" smtClean="0"/>
              <a:t>16</a:t>
            </a:fld>
            <a:endParaRPr lang="en-US"/>
          </a:p>
        </p:txBody>
      </p:sp>
    </p:spTree>
    <p:extLst>
      <p:ext uri="{BB962C8B-B14F-4D97-AF65-F5344CB8AC3E}">
        <p14:creationId xmlns:p14="http://schemas.microsoft.com/office/powerpoint/2010/main" val="35665463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very common approach to avoid this problem of duplication calculation, the tabular method. The idea of tabular method is to record the solution when you find it such that next time you want to query the same value, I can simply return the solution from the table. </a:t>
            </a:r>
          </a:p>
          <a:p>
            <a:endParaRPr lang="en-US" dirty="0"/>
          </a:p>
          <a:p>
            <a:r>
              <a:rPr lang="en-US" dirty="0"/>
              <a:t>The tabular method has four steps, and this is the golden formula from my 10 year experience in software engineering. (explain...)</a:t>
            </a:r>
          </a:p>
          <a:p>
            <a:endParaRPr lang="en-US" dirty="0"/>
          </a:p>
          <a:p>
            <a:r>
              <a:rPr lang="en-US" dirty="0"/>
              <a:t>Using the same </a:t>
            </a:r>
            <a:r>
              <a:rPr lang="en-US" dirty="0" err="1"/>
              <a:t>fibonacci</a:t>
            </a:r>
            <a:r>
              <a:rPr lang="en-US" dirty="0"/>
              <a:t> example, we have the following</a:t>
            </a:r>
          </a:p>
        </p:txBody>
      </p:sp>
      <p:sp>
        <p:nvSpPr>
          <p:cNvPr id="4" name="Slide Number Placeholder 3"/>
          <p:cNvSpPr>
            <a:spLocks noGrp="1"/>
          </p:cNvSpPr>
          <p:nvPr>
            <p:ph type="sldNum" sz="quarter" idx="5"/>
          </p:nvPr>
        </p:nvSpPr>
        <p:spPr/>
        <p:txBody>
          <a:bodyPr/>
          <a:lstStyle/>
          <a:p>
            <a:fld id="{AAE100B7-F0F0-BA4B-98D9-DC51A8C921F3}" type="slidenum">
              <a:rPr lang="en-US" smtClean="0"/>
              <a:t>17</a:t>
            </a:fld>
            <a:endParaRPr lang="en-US"/>
          </a:p>
        </p:txBody>
      </p:sp>
    </p:spTree>
    <p:extLst>
      <p:ext uri="{BB962C8B-B14F-4D97-AF65-F5344CB8AC3E}">
        <p14:creationId xmlns:p14="http://schemas.microsoft.com/office/powerpoint/2010/main" val="6202311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famous example of recursion is the </a:t>
            </a:r>
            <a:r>
              <a:rPr lang="en-US" dirty="0" err="1"/>
              <a:t>hanoi</a:t>
            </a:r>
            <a:r>
              <a:rPr lang="en-US" dirty="0"/>
              <a:t> problem. </a:t>
            </a:r>
          </a:p>
        </p:txBody>
      </p:sp>
      <p:sp>
        <p:nvSpPr>
          <p:cNvPr id="4" name="Slide Number Placeholder 3"/>
          <p:cNvSpPr>
            <a:spLocks noGrp="1"/>
          </p:cNvSpPr>
          <p:nvPr>
            <p:ph type="sldNum" sz="quarter" idx="5"/>
          </p:nvPr>
        </p:nvSpPr>
        <p:spPr/>
        <p:txBody>
          <a:bodyPr/>
          <a:lstStyle/>
          <a:p>
            <a:fld id="{AAE100B7-F0F0-BA4B-98D9-DC51A8C921F3}" type="slidenum">
              <a:rPr lang="en-US" smtClean="0"/>
              <a:t>18</a:t>
            </a:fld>
            <a:endParaRPr lang="en-US"/>
          </a:p>
        </p:txBody>
      </p:sp>
    </p:spTree>
    <p:extLst>
      <p:ext uri="{BB962C8B-B14F-4D97-AF65-F5344CB8AC3E}">
        <p14:creationId xmlns:p14="http://schemas.microsoft.com/office/powerpoint/2010/main" val="10239194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follow this step, the recursion formula is like this: f(n) which is the number of movements to move N blocks from one stick to another. This is equal to moving the top n-1 blocks from the first stick to one stick first, then move bottom most block that is the largest block to the last stick, and then move the n-1 blocks on top of the largest block. </a:t>
            </a:r>
          </a:p>
          <a:p>
            <a:endParaRPr lang="en-US" dirty="0"/>
          </a:p>
          <a:p>
            <a:r>
              <a:rPr lang="en-US" dirty="0"/>
              <a:t>So </a:t>
            </a:r>
            <a:r>
              <a:rPr lang="en-US" dirty="0" err="1"/>
              <a:t>fn</a:t>
            </a:r>
            <a:r>
              <a:rPr lang="en-US" dirty="0"/>
              <a:t> equals f(n-1) + 1 + f(n-1)</a:t>
            </a:r>
          </a:p>
          <a:p>
            <a:endParaRPr lang="en-US" dirty="0"/>
          </a:p>
          <a:p>
            <a:r>
              <a:rPr lang="en-US" dirty="0"/>
              <a:t>This is one question you will need to finish in today's class.</a:t>
            </a:r>
          </a:p>
        </p:txBody>
      </p:sp>
      <p:sp>
        <p:nvSpPr>
          <p:cNvPr id="4" name="Slide Number Placeholder 3"/>
          <p:cNvSpPr>
            <a:spLocks noGrp="1"/>
          </p:cNvSpPr>
          <p:nvPr>
            <p:ph type="sldNum" sz="quarter" idx="5"/>
          </p:nvPr>
        </p:nvSpPr>
        <p:spPr/>
        <p:txBody>
          <a:bodyPr/>
          <a:lstStyle/>
          <a:p>
            <a:fld id="{AAE100B7-F0F0-BA4B-98D9-DC51A8C921F3}" type="slidenum">
              <a:rPr lang="en-US" smtClean="0"/>
              <a:t>20</a:t>
            </a:fld>
            <a:endParaRPr lang="en-US"/>
          </a:p>
        </p:txBody>
      </p:sp>
    </p:spTree>
    <p:extLst>
      <p:ext uri="{BB962C8B-B14F-4D97-AF65-F5344CB8AC3E}">
        <p14:creationId xmlns:p14="http://schemas.microsoft.com/office/powerpoint/2010/main" val="1473894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2A282631-5219-4462-A67A-CFFA5F368437}" type="slidenum">
              <a:rPr lang="en-US" altLang="zh-TW"/>
              <a:pPr/>
              <a:t>2</a:t>
            </a:fld>
            <a:endParaRPr lang="en-US" altLang="zh-TW"/>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pPr eaLnBrk="1" hangingPunct="1"/>
            <a:r>
              <a:rPr lang="en-US" altLang="zh-TW" dirty="0"/>
              <a:t>Just a bit recap on the goal of this course. This course is going to teach you how to write "good" programs with a specific focus on solving computer design problems. How we can write software and algorithms to solve practical problems in computer engineering and computer science. Like I said, today's complexity is very large, and I am talking about billions of transistors. If you </a:t>
            </a:r>
            <a:r>
              <a:rPr lang="en-US" altLang="zh-TW" dirty="0" err="1"/>
              <a:t>wanna</a:t>
            </a:r>
            <a:r>
              <a:rPr lang="en-US" altLang="zh-TW" dirty="0"/>
              <a:t> do that all by hand, it is like ... (explore) </a:t>
            </a:r>
          </a:p>
          <a:p>
            <a:pPr eaLnBrk="1" hangingPunct="1"/>
            <a:endParaRPr lang="en-US" altLang="zh-TW" dirty="0"/>
          </a:p>
          <a:p>
            <a:pPr eaLnBrk="1" hangingPunct="1"/>
            <a:r>
              <a:rPr lang="en-US" altLang="zh-TW" dirty="0"/>
              <a:t>So, we need this process to be automated. We write software program to do this for us because computer runs much faster than human brain in calculation. And we will focus a lot on these software methods in this course. Most importantly, you will gain ...</a:t>
            </a:r>
          </a:p>
          <a:p>
            <a:pPr eaLnBrk="1" hangingPunct="1"/>
            <a:endParaRPr lang="en-US" altLang="zh-TW" dirty="0"/>
          </a:p>
          <a:p>
            <a:pPr eaLnBrk="1" hangingPunct="1"/>
            <a:endParaRPr lang="zh-TW" altLang="zh-TW" dirty="0"/>
          </a:p>
        </p:txBody>
      </p:sp>
    </p:spTree>
    <p:extLst>
      <p:ext uri="{BB962C8B-B14F-4D97-AF65-F5344CB8AC3E}">
        <p14:creationId xmlns:p14="http://schemas.microsoft.com/office/powerpoint/2010/main" val="9995842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understand what recursion works, it's time to dive into divide and conquer. A normal divide and conquer algorithm has three steps: divide, recurse, and conquer.</a:t>
            </a:r>
          </a:p>
          <a:p>
            <a:endParaRPr lang="en-US" dirty="0"/>
          </a:p>
          <a:p>
            <a:r>
              <a:rPr lang="en-US" dirty="0"/>
              <a:t>Divide ...</a:t>
            </a:r>
          </a:p>
          <a:p>
            <a:r>
              <a:rPr lang="en-US" dirty="0"/>
              <a:t>Recurse: ...</a:t>
            </a:r>
          </a:p>
          <a:p>
            <a:r>
              <a:rPr lang="en-US" dirty="0"/>
              <a:t>Conquer: </a:t>
            </a:r>
          </a:p>
          <a:p>
            <a:endParaRPr lang="en-US" dirty="0"/>
          </a:p>
          <a:p>
            <a:r>
              <a:rPr lang="en-US" dirty="0"/>
              <a:t>In terms of figure, it looks like this. (explain)</a:t>
            </a:r>
          </a:p>
        </p:txBody>
      </p:sp>
      <p:sp>
        <p:nvSpPr>
          <p:cNvPr id="4" name="Slide Number Placeholder 3"/>
          <p:cNvSpPr>
            <a:spLocks noGrp="1"/>
          </p:cNvSpPr>
          <p:nvPr>
            <p:ph type="sldNum" sz="quarter" idx="5"/>
          </p:nvPr>
        </p:nvSpPr>
        <p:spPr/>
        <p:txBody>
          <a:bodyPr/>
          <a:lstStyle/>
          <a:p>
            <a:fld id="{AAE100B7-F0F0-BA4B-98D9-DC51A8C921F3}" type="slidenum">
              <a:rPr lang="en-US" smtClean="0"/>
              <a:t>21</a:t>
            </a:fld>
            <a:endParaRPr lang="en-US"/>
          </a:p>
        </p:txBody>
      </p:sp>
    </p:spTree>
    <p:extLst>
      <p:ext uri="{BB962C8B-B14F-4D97-AF65-F5344CB8AC3E}">
        <p14:creationId xmlns:p14="http://schemas.microsoft.com/office/powerpoint/2010/main" val="33888859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formal formula of divide and conquer algorithms. We are not going to dig this out but will learn the complexity of a divide and conquer algorithm from examples. Usually the complexity is N log N.</a:t>
            </a:r>
          </a:p>
        </p:txBody>
      </p:sp>
      <p:sp>
        <p:nvSpPr>
          <p:cNvPr id="4" name="Slide Number Placeholder 3"/>
          <p:cNvSpPr>
            <a:spLocks noGrp="1"/>
          </p:cNvSpPr>
          <p:nvPr>
            <p:ph type="sldNum" sz="quarter" idx="5"/>
          </p:nvPr>
        </p:nvSpPr>
        <p:spPr/>
        <p:txBody>
          <a:bodyPr/>
          <a:lstStyle/>
          <a:p>
            <a:fld id="{AAE100B7-F0F0-BA4B-98D9-DC51A8C921F3}" type="slidenum">
              <a:rPr lang="en-US" smtClean="0"/>
              <a:t>22</a:t>
            </a:fld>
            <a:endParaRPr lang="en-US"/>
          </a:p>
        </p:txBody>
      </p:sp>
    </p:spTree>
    <p:extLst>
      <p:ext uri="{BB962C8B-B14F-4D97-AF65-F5344CB8AC3E}">
        <p14:creationId xmlns:p14="http://schemas.microsoft.com/office/powerpoint/2010/main" val="959241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I said, Divide and Conquer is heavily used in CAD. Modern circuit sizes are just too large to handle in flat. If you do this, it means billions of transistors at one time. You have no hope to finish it in a </a:t>
            </a:r>
            <a:r>
              <a:rPr lang="en-US" dirty="0" err="1"/>
              <a:t>reaonsable</a:t>
            </a:r>
            <a:r>
              <a:rPr lang="en-US" dirty="0"/>
              <a:t> amount of time. To give you a sense on the size, when I was working in IBM ....( explore )</a:t>
            </a:r>
          </a:p>
          <a:p>
            <a:endParaRPr lang="en-US" dirty="0"/>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26</a:t>
            </a:fld>
            <a:endParaRPr lang="en-US"/>
          </a:p>
        </p:txBody>
      </p:sp>
    </p:spTree>
    <p:extLst>
      <p:ext uri="{BB962C8B-B14F-4D97-AF65-F5344CB8AC3E}">
        <p14:creationId xmlns:p14="http://schemas.microsoft.com/office/powerpoint/2010/main" val="2516603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one step of computer design, placement. A placement is a step that tries to find the location of each gate, you know Or gate, NAND gate, NOT gate, and other gates, in a chip area. And we have billions of gate to place in a finger size chip.</a:t>
            </a:r>
          </a:p>
          <a:p>
            <a:endParaRPr lang="en-US" dirty="0"/>
          </a:p>
          <a:p>
            <a:r>
              <a:rPr lang="en-US" dirty="0"/>
              <a:t>Computer design tools don't do this. They do this in divide and conquer. (explain)</a:t>
            </a:r>
          </a:p>
        </p:txBody>
      </p:sp>
      <p:sp>
        <p:nvSpPr>
          <p:cNvPr id="4" name="Slide Number Placeholder 3"/>
          <p:cNvSpPr>
            <a:spLocks noGrp="1"/>
          </p:cNvSpPr>
          <p:nvPr>
            <p:ph type="sldNum" sz="quarter" idx="5"/>
          </p:nvPr>
        </p:nvSpPr>
        <p:spPr/>
        <p:txBody>
          <a:bodyPr/>
          <a:lstStyle/>
          <a:p>
            <a:fld id="{AAE100B7-F0F0-BA4B-98D9-DC51A8C921F3}" type="slidenum">
              <a:rPr lang="en-US" smtClean="0"/>
              <a:t>27</a:t>
            </a:fld>
            <a:endParaRPr lang="en-US"/>
          </a:p>
        </p:txBody>
      </p:sp>
    </p:spTree>
    <p:extLst>
      <p:ext uri="{BB962C8B-B14F-4D97-AF65-F5344CB8AC3E}">
        <p14:creationId xmlns:p14="http://schemas.microsoft.com/office/powerpoint/2010/main" val="1992932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from iteration to iteration you can clearly see cells are placed very regularly, right, Cells are spreading along the 2D grid partition. We partition the large chip care into smaller grids and place cells in those small grids. Solving the smaller grid problem is definitely more efficiently than directly handling the original problem.</a:t>
            </a:r>
          </a:p>
        </p:txBody>
      </p:sp>
      <p:sp>
        <p:nvSpPr>
          <p:cNvPr id="4" name="Slide Number Placeholder 3"/>
          <p:cNvSpPr>
            <a:spLocks noGrp="1"/>
          </p:cNvSpPr>
          <p:nvPr>
            <p:ph type="sldNum" sz="quarter" idx="5"/>
          </p:nvPr>
        </p:nvSpPr>
        <p:spPr/>
        <p:txBody>
          <a:bodyPr/>
          <a:lstStyle/>
          <a:p>
            <a:fld id="{AAE100B7-F0F0-BA4B-98D9-DC51A8C921F3}" type="slidenum">
              <a:rPr lang="en-US" smtClean="0"/>
              <a:t>34</a:t>
            </a:fld>
            <a:endParaRPr lang="en-US"/>
          </a:p>
        </p:txBody>
      </p:sp>
    </p:spTree>
    <p:extLst>
      <p:ext uri="{BB962C8B-B14F-4D97-AF65-F5344CB8AC3E}">
        <p14:creationId xmlns:p14="http://schemas.microsoft.com/office/powerpoint/2010/main" val="4541692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a simpler example, finding the maximum value in a linear sequence of numbers. For example, in this sequence I have 29, 14, ... (explain) and the maximum value I need to return is 1 and that is the forth element from the beginning.</a:t>
            </a:r>
          </a:p>
          <a:p>
            <a:endParaRPr lang="en-US" dirty="0"/>
          </a:p>
          <a:p>
            <a:r>
              <a:rPr lang="en-US" dirty="0"/>
              <a:t>First step, divide, the convention is to divide the problem by 2, breaking the sequence into tow equal size </a:t>
            </a:r>
            <a:r>
              <a:rPr lang="en-US" dirty="0" err="1"/>
              <a:t>halfs</a:t>
            </a:r>
            <a:r>
              <a:rPr lang="en-US" dirty="0"/>
              <a:t>.</a:t>
            </a:r>
          </a:p>
          <a:p>
            <a:endParaRPr lang="en-US" dirty="0"/>
          </a:p>
          <a:p>
            <a:r>
              <a:rPr lang="en-US" dirty="0"/>
              <a:t>...</a:t>
            </a:r>
          </a:p>
        </p:txBody>
      </p:sp>
      <p:sp>
        <p:nvSpPr>
          <p:cNvPr id="4" name="Slide Number Placeholder 3"/>
          <p:cNvSpPr>
            <a:spLocks noGrp="1"/>
          </p:cNvSpPr>
          <p:nvPr>
            <p:ph type="sldNum" sz="quarter" idx="5"/>
          </p:nvPr>
        </p:nvSpPr>
        <p:spPr/>
        <p:txBody>
          <a:bodyPr/>
          <a:lstStyle/>
          <a:p>
            <a:fld id="{AAE100B7-F0F0-BA4B-98D9-DC51A8C921F3}" type="slidenum">
              <a:rPr lang="en-US" smtClean="0"/>
              <a:t>35</a:t>
            </a:fld>
            <a:endParaRPr lang="en-US"/>
          </a:p>
        </p:txBody>
      </p:sp>
    </p:spTree>
    <p:extLst>
      <p:ext uri="{BB962C8B-B14F-4D97-AF65-F5344CB8AC3E}">
        <p14:creationId xmlns:p14="http://schemas.microsoft.com/office/powerpoint/2010/main" val="3544664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partition with two elements seems pretty reasonable to solve. I can simply compare these two numbers and return the maximum, right.</a:t>
            </a:r>
          </a:p>
          <a:p>
            <a:endParaRPr lang="en-US" dirty="0"/>
          </a:p>
          <a:p>
            <a:r>
              <a:rPr lang="en-US" dirty="0"/>
              <a:t>So I will compare 29 with 14 and return 29 as the maximum from my partition. I am returning 29 to the previous recursion. At the same time, on the right hand side, I am comparing 15 with 01, and apparently 1 is smaller than 15 so I return 15 to the previous recursion.</a:t>
            </a:r>
          </a:p>
          <a:p>
            <a:endParaRPr lang="en-US" dirty="0"/>
          </a:p>
          <a:p>
            <a:r>
              <a:rPr lang="en-US" dirty="0"/>
              <a:t>Same for the other two blocks ...</a:t>
            </a:r>
          </a:p>
          <a:p>
            <a:endParaRPr lang="en-US" dirty="0"/>
          </a:p>
          <a:p>
            <a:r>
              <a:rPr lang="en-US" dirty="0"/>
              <a:t>Now I have the maximum from each partition, the conquer part is to find the maximum value from the returned values of partitions. So, here I will compare 29 with 15 ...</a:t>
            </a:r>
          </a:p>
          <a:p>
            <a:endParaRPr lang="en-US" dirty="0"/>
          </a:p>
          <a:p>
            <a:r>
              <a:rPr lang="en-US" dirty="0"/>
              <a:t>You may ask, can't I just do a linear scan over the sequence and I will find the maximum number? What is the advantage of doing this in divide and conquer </a:t>
            </a:r>
            <a:r>
              <a:rPr lang="en-US" dirty="0" err="1"/>
              <a:t>kinda</a:t>
            </a:r>
            <a:r>
              <a:rPr lang="en-US" dirty="0"/>
              <a:t> more complex?</a:t>
            </a:r>
          </a:p>
        </p:txBody>
      </p:sp>
      <p:sp>
        <p:nvSpPr>
          <p:cNvPr id="4" name="Slide Number Placeholder 3"/>
          <p:cNvSpPr>
            <a:spLocks noGrp="1"/>
          </p:cNvSpPr>
          <p:nvPr>
            <p:ph type="sldNum" sz="quarter" idx="5"/>
          </p:nvPr>
        </p:nvSpPr>
        <p:spPr/>
        <p:txBody>
          <a:bodyPr/>
          <a:lstStyle/>
          <a:p>
            <a:fld id="{AAE100B7-F0F0-BA4B-98D9-DC51A8C921F3}" type="slidenum">
              <a:rPr lang="en-US" smtClean="0"/>
              <a:t>36</a:t>
            </a:fld>
            <a:endParaRPr lang="en-US"/>
          </a:p>
        </p:txBody>
      </p:sp>
    </p:spTree>
    <p:extLst>
      <p:ext uri="{BB962C8B-B14F-4D97-AF65-F5344CB8AC3E}">
        <p14:creationId xmlns:p14="http://schemas.microsoft.com/office/powerpoint/2010/main" val="28156969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very famous example I am going to talk about is the 2D maximal point finding problem. This is not just useful in many practical applications, but also a frequently asked question during the software job coding interview.</a:t>
            </a:r>
          </a:p>
          <a:p>
            <a:endParaRPr lang="en-US" dirty="0"/>
          </a:p>
          <a:p>
            <a:r>
              <a:rPr lang="en-US" dirty="0"/>
              <a:t>A point A ...</a:t>
            </a:r>
          </a:p>
          <a:p>
            <a:endParaRPr lang="en-US" dirty="0"/>
          </a:p>
          <a:p>
            <a:r>
              <a:rPr lang="en-US" dirty="0"/>
              <a:t>In this example, we can clearly see A dominates B because ...</a:t>
            </a:r>
          </a:p>
          <a:p>
            <a:endParaRPr lang="en-US" dirty="0"/>
          </a:p>
          <a:p>
            <a:r>
              <a:rPr lang="en-US" dirty="0"/>
              <a:t>So the goal is, given a set of points in a 2D plane, find all the maximal points. Any question about the problem statement? (repeat)</a:t>
            </a:r>
          </a:p>
        </p:txBody>
      </p:sp>
      <p:sp>
        <p:nvSpPr>
          <p:cNvPr id="4" name="Slide Number Placeholder 3"/>
          <p:cNvSpPr>
            <a:spLocks noGrp="1"/>
          </p:cNvSpPr>
          <p:nvPr>
            <p:ph type="sldNum" sz="quarter" idx="5"/>
          </p:nvPr>
        </p:nvSpPr>
        <p:spPr/>
        <p:txBody>
          <a:bodyPr/>
          <a:lstStyle/>
          <a:p>
            <a:fld id="{AAE100B7-F0F0-BA4B-98D9-DC51A8C921F3}" type="slidenum">
              <a:rPr lang="en-US" smtClean="0"/>
              <a:t>37</a:t>
            </a:fld>
            <a:endParaRPr lang="en-US"/>
          </a:p>
        </p:txBody>
      </p:sp>
    </p:spTree>
    <p:extLst>
      <p:ext uri="{BB962C8B-B14F-4D97-AF65-F5344CB8AC3E}">
        <p14:creationId xmlns:p14="http://schemas.microsoft.com/office/powerpoint/2010/main" val="16857033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immediately come up with a very simple solution, a brute force method. You write a two-level for-loop to enumerate all pairs of points and check whether one dominates another. If one point is dominated by another, we can kick it out. In this example, we have totally 5 points, this one this one </a:t>
            </a:r>
            <a:r>
              <a:rPr lang="en-US" dirty="0" err="1"/>
              <a:t>htis</a:t>
            </a:r>
            <a:r>
              <a:rPr lang="en-US" dirty="0"/>
              <a:t> one ... Because you can't find other points that dominate these 5 points.</a:t>
            </a:r>
          </a:p>
          <a:p>
            <a:endParaRPr lang="en-US" dirty="0"/>
          </a:p>
          <a:p>
            <a:r>
              <a:rPr lang="en-US" dirty="0"/>
              <a:t>This simple brute-force method of comparing all pairs of points has a time complexity O(N square) because each iteration is upper bounded by N which is the number of points, and you have a nested for loop of two which gives you N square complexity.</a:t>
            </a:r>
          </a:p>
          <a:p>
            <a:endParaRPr lang="en-US" dirty="0"/>
          </a:p>
          <a:p>
            <a:r>
              <a:rPr lang="en-US" dirty="0"/>
              <a:t>Again, the question is, can we do better?</a:t>
            </a:r>
          </a:p>
        </p:txBody>
      </p:sp>
      <p:sp>
        <p:nvSpPr>
          <p:cNvPr id="4" name="Slide Number Placeholder 3"/>
          <p:cNvSpPr>
            <a:spLocks noGrp="1"/>
          </p:cNvSpPr>
          <p:nvPr>
            <p:ph type="sldNum" sz="quarter" idx="5"/>
          </p:nvPr>
        </p:nvSpPr>
        <p:spPr/>
        <p:txBody>
          <a:bodyPr/>
          <a:lstStyle/>
          <a:p>
            <a:fld id="{AAE100B7-F0F0-BA4B-98D9-DC51A8C921F3}" type="slidenum">
              <a:rPr lang="en-US" smtClean="0"/>
              <a:t>38</a:t>
            </a:fld>
            <a:endParaRPr lang="en-US"/>
          </a:p>
        </p:txBody>
      </p:sp>
    </p:spTree>
    <p:extLst>
      <p:ext uri="{BB962C8B-B14F-4D97-AF65-F5344CB8AC3E}">
        <p14:creationId xmlns:p14="http://schemas.microsoft.com/office/powerpoint/2010/main" val="36805712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39</a:t>
            </a:fld>
            <a:endParaRPr lang="en-US"/>
          </a:p>
        </p:txBody>
      </p:sp>
    </p:spTree>
    <p:extLst>
      <p:ext uri="{BB962C8B-B14F-4D97-AF65-F5344CB8AC3E}">
        <p14:creationId xmlns:p14="http://schemas.microsoft.com/office/powerpoint/2010/main" val="108482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this important? because the design automation or software method is driving the chip evolution. This slides show the evolution of Intel CPU, and you can clearly see from time to time, chips are becoming more and more complex. And the layout of the chip is becoming more and more regular. because we are designing chips using algorithms and software, and we must come up with a systematic way to design each component.</a:t>
            </a:r>
          </a:p>
          <a:p>
            <a:endParaRPr lang="en-US" dirty="0"/>
          </a:p>
          <a:p>
            <a:r>
              <a:rPr lang="en-US" dirty="0"/>
              <a:t>This is very different from the early day design of the chip and that is like manually designed so you can see the intel chip here in 1982 literally has no structure.</a:t>
            </a:r>
          </a:p>
        </p:txBody>
      </p:sp>
      <p:sp>
        <p:nvSpPr>
          <p:cNvPr id="4" name="Slide Number Placeholder 3"/>
          <p:cNvSpPr>
            <a:spLocks noGrp="1"/>
          </p:cNvSpPr>
          <p:nvPr>
            <p:ph type="sldNum" sz="quarter" idx="5"/>
          </p:nvPr>
        </p:nvSpPr>
        <p:spPr/>
        <p:txBody>
          <a:bodyPr/>
          <a:lstStyle/>
          <a:p>
            <a:fld id="{AAE100B7-F0F0-BA4B-98D9-DC51A8C921F3}" type="slidenum">
              <a:rPr lang="en-US" smtClean="0"/>
              <a:t>3</a:t>
            </a:fld>
            <a:endParaRPr lang="en-US"/>
          </a:p>
        </p:txBody>
      </p:sp>
    </p:spTree>
    <p:extLst>
      <p:ext uri="{BB962C8B-B14F-4D97-AF65-F5344CB8AC3E}">
        <p14:creationId xmlns:p14="http://schemas.microsoft.com/office/powerpoint/2010/main" val="24799916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interesting point is the conquer part. You need to combine the maximal points returned from two partitions </a:t>
            </a:r>
            <a:r>
              <a:rPr lang="en-US" dirty="0" err="1"/>
              <a:t>Sl</a:t>
            </a:r>
            <a:r>
              <a:rPr lang="en-US" dirty="0"/>
              <a:t> and Sr into a correct maximal point set. The point returned from SL is the maximal point in that subproblem and the point returned from SR is the maximal point in that subproblem. We cannot simply combine them because the maximal points from SL might be dominated by the points from SR. We have to rule out </a:t>
            </a:r>
            <a:r>
              <a:rPr lang="en-US" dirty="0" err="1"/>
              <a:t>thses</a:t>
            </a:r>
            <a:r>
              <a:rPr lang="en-US" dirty="0"/>
              <a:t> points.</a:t>
            </a:r>
          </a:p>
          <a:p>
            <a:endParaRPr lang="en-US" dirty="0"/>
          </a:p>
          <a:p>
            <a:r>
              <a:rPr lang="en-US" dirty="0"/>
              <a:t>For example, these are the three points returned from SL and these are the three points returned from SR. And this point is apparently not the one I want, because it is dominated by this point at SR. Question: how can we do this efficiently?</a:t>
            </a:r>
          </a:p>
        </p:txBody>
      </p:sp>
      <p:sp>
        <p:nvSpPr>
          <p:cNvPr id="4" name="Slide Number Placeholder 3"/>
          <p:cNvSpPr>
            <a:spLocks noGrp="1"/>
          </p:cNvSpPr>
          <p:nvPr>
            <p:ph type="sldNum" sz="quarter" idx="5"/>
          </p:nvPr>
        </p:nvSpPr>
        <p:spPr/>
        <p:txBody>
          <a:bodyPr/>
          <a:lstStyle/>
          <a:p>
            <a:fld id="{AAE100B7-F0F0-BA4B-98D9-DC51A8C921F3}" type="slidenum">
              <a:rPr lang="en-US" smtClean="0"/>
              <a:t>42</a:t>
            </a:fld>
            <a:endParaRPr lang="en-US"/>
          </a:p>
        </p:txBody>
      </p:sp>
    </p:spTree>
    <p:extLst>
      <p:ext uri="{BB962C8B-B14F-4D97-AF65-F5344CB8AC3E}">
        <p14:creationId xmlns:p14="http://schemas.microsoft.com/office/powerpoint/2010/main" val="2738583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2A282631-5219-4462-A67A-CFFA5F368437}" type="slidenum">
              <a:rPr lang="en-US" altLang="zh-TW"/>
              <a:pPr/>
              <a:t>4</a:t>
            </a:fld>
            <a:endParaRPr lang="en-US" altLang="zh-TW"/>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pPr eaLnBrk="1" hangingPunct="1"/>
            <a:r>
              <a:rPr lang="en-US" altLang="zh-TW" dirty="0"/>
              <a:t>This is a very practical course. It is not a theory, it has a lot to do with software engineering. A formal name of this course will be "applied programming for computer design problems." You can find more information in the previous lecture.</a:t>
            </a:r>
          </a:p>
        </p:txBody>
      </p:sp>
    </p:spTree>
    <p:extLst>
      <p:ext uri="{BB962C8B-B14F-4D97-AF65-F5344CB8AC3E}">
        <p14:creationId xmlns:p14="http://schemas.microsoft.com/office/powerpoint/2010/main" val="323580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questions I collected from the emails and office hour.</a:t>
            </a:r>
          </a:p>
          <a:p>
            <a:endParaRPr lang="en-US" dirty="0"/>
          </a:p>
          <a:p>
            <a:r>
              <a:rPr lang="en-US" dirty="0"/>
              <a:t>Q1: ... Of course, the best learning is to do it by hand. Computer science is kind of not really a science but a practical discipline, right? You can learn a lot of these new C++ features, trends, and ideas in </a:t>
            </a:r>
            <a:r>
              <a:rPr lang="en-US" dirty="0" err="1"/>
              <a:t>Cpp</a:t>
            </a:r>
            <a:r>
              <a:rPr lang="en-US" dirty="0"/>
              <a:t>-now and </a:t>
            </a:r>
            <a:r>
              <a:rPr lang="en-US" dirty="0" err="1"/>
              <a:t>Cpp</a:t>
            </a:r>
            <a:r>
              <a:rPr lang="en-US" dirty="0"/>
              <a:t>-conf which are two </a:t>
            </a:r>
            <a:r>
              <a:rPr lang="en-US" dirty="0" err="1"/>
              <a:t>youtube</a:t>
            </a:r>
            <a:r>
              <a:rPr lang="en-US" dirty="0"/>
              <a:t> channels that have a lot of video presented by the professionals in the field. For API reference, please refer to the link </a:t>
            </a:r>
            <a:r>
              <a:rPr lang="en-US" dirty="0" err="1"/>
              <a:t>cpp</a:t>
            </a:r>
            <a:r>
              <a:rPr lang="en-US" dirty="0"/>
              <a:t>-reference, and that is the official website for C++. That is the best reference website I have ever seen.</a:t>
            </a:r>
          </a:p>
          <a:p>
            <a:endParaRPr lang="en-US" dirty="0"/>
          </a:p>
          <a:p>
            <a:r>
              <a:rPr lang="en-US" dirty="0"/>
              <a:t>Q2: ...</a:t>
            </a:r>
          </a:p>
          <a:p>
            <a:r>
              <a:rPr lang="en-US" dirty="0"/>
              <a:t>Q3: ... Not really. But we will learn how to write good code that makes sense to hardware. Because eventually everything happens on hardware, right? We definitely need to know some hardware architecture in order to deliver the best performance.</a:t>
            </a:r>
          </a:p>
          <a:p>
            <a:r>
              <a:rPr lang="en-US" dirty="0"/>
              <a:t>Q4: ...</a:t>
            </a:r>
          </a:p>
        </p:txBody>
      </p:sp>
      <p:sp>
        <p:nvSpPr>
          <p:cNvPr id="4" name="Slide Number Placeholder 3"/>
          <p:cNvSpPr>
            <a:spLocks noGrp="1"/>
          </p:cNvSpPr>
          <p:nvPr>
            <p:ph type="sldNum" sz="quarter" idx="5"/>
          </p:nvPr>
        </p:nvSpPr>
        <p:spPr/>
        <p:txBody>
          <a:bodyPr/>
          <a:lstStyle/>
          <a:p>
            <a:fld id="{AAE100B7-F0F0-BA4B-98D9-DC51A8C921F3}" type="slidenum">
              <a:rPr lang="en-US" smtClean="0"/>
              <a:t>5</a:t>
            </a:fld>
            <a:endParaRPr lang="en-US"/>
          </a:p>
        </p:txBody>
      </p:sp>
    </p:spTree>
    <p:extLst>
      <p:ext uri="{BB962C8B-B14F-4D97-AF65-F5344CB8AC3E}">
        <p14:creationId xmlns:p14="http://schemas.microsoft.com/office/powerpoint/2010/main" val="332712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reflect on the big mod problem we discussed last time. The big mod problem is, given three integers a b c, possibly very very large, compute this: a to the b modulo c. That means, you multiply a by b times, and you divide the result by c, and return the remainder as the solution. (repeat)</a:t>
            </a:r>
          </a:p>
          <a:p>
            <a:endParaRPr lang="en-US" dirty="0"/>
          </a:p>
          <a:p>
            <a:r>
              <a:rPr lang="en-US" dirty="0"/>
              <a:t>The straightforward method is to write a loop of b iterations where in each iteration you keep multiplying the result by a and divide that by c. The reason we can do this is the linearity of modulo operation. The result of a to the b modulo c is equal to b multiplications of a modulo c. Then we can write down this very simple loop based algorithm, and the number of iterations you need is essentially the b.</a:t>
            </a:r>
          </a:p>
          <a:p>
            <a:endParaRPr lang="en-US" dirty="0"/>
          </a:p>
          <a:p>
            <a:r>
              <a:rPr lang="en-US" dirty="0"/>
              <a:t>We also talked about a better solution using divide and conquer. We can break down the computation by dividing b by 2. If b is an even number, the result is simply the multiplication of each half. For example, 2 to the 16 is the square of 2 to the 8. By doing this, we only need to compute half value and save a lot from duplicate computations.</a:t>
            </a:r>
          </a:p>
        </p:txBody>
      </p:sp>
      <p:sp>
        <p:nvSpPr>
          <p:cNvPr id="4" name="Slide Number Placeholder 3"/>
          <p:cNvSpPr>
            <a:spLocks noGrp="1"/>
          </p:cNvSpPr>
          <p:nvPr>
            <p:ph type="sldNum" sz="quarter" idx="5"/>
          </p:nvPr>
        </p:nvSpPr>
        <p:spPr/>
        <p:txBody>
          <a:bodyPr/>
          <a:lstStyle/>
          <a:p>
            <a:fld id="{AAE100B7-F0F0-BA4B-98D9-DC51A8C921F3}" type="slidenum">
              <a:rPr lang="en-US" smtClean="0"/>
              <a:t>6</a:t>
            </a:fld>
            <a:endParaRPr lang="en-US"/>
          </a:p>
        </p:txBody>
      </p:sp>
    </p:spTree>
    <p:extLst>
      <p:ext uri="{BB962C8B-B14F-4D97-AF65-F5344CB8AC3E}">
        <p14:creationId xmlns:p14="http://schemas.microsoft.com/office/powerpoint/2010/main" val="2046979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refined solution that used this idea of divide and conquer. We wrote this program in a recursive manner. </a:t>
            </a:r>
          </a:p>
          <a:p>
            <a:endParaRPr lang="en-US" dirty="0"/>
          </a:p>
          <a:p>
            <a:r>
              <a:rPr lang="en-US" dirty="0"/>
              <a:t>One thing I </a:t>
            </a:r>
            <a:r>
              <a:rPr lang="en-US" dirty="0" err="1"/>
              <a:t>woulde</a:t>
            </a:r>
            <a:r>
              <a:rPr lang="en-US" dirty="0"/>
              <a:t> like to point out if, when you are writing </a:t>
            </a:r>
            <a:r>
              <a:rPr lang="en-US" dirty="0" err="1"/>
              <a:t>c++</a:t>
            </a:r>
            <a:r>
              <a:rPr lang="en-US" dirty="0"/>
              <a:t> programs, do not say "using namespace std" because this is going to globalize the namespace. Namespace is a way to avoid name conflicts between different libraries. For example, your library ... </a:t>
            </a:r>
          </a:p>
          <a:p>
            <a:endParaRPr lang="en-US" dirty="0"/>
          </a:p>
          <a:p>
            <a:r>
              <a:rPr lang="en-US" dirty="0"/>
              <a:t>How do we avoid this problem? That's the use of namespace, you define every single function in your library under a namespace, and I </a:t>
            </a:r>
            <a:r>
              <a:rPr lang="en-US" dirty="0" err="1"/>
              <a:t>definie</a:t>
            </a:r>
            <a:r>
              <a:rPr lang="en-US" dirty="0"/>
              <a:t> every single function in my library under a namespace. Of course, your namespace should have a different name from my namespace. When you want </a:t>
            </a:r>
            <a:r>
              <a:rPr lang="en-US" dirty="0" err="1"/>
              <a:t>ot</a:t>
            </a:r>
            <a:r>
              <a:rPr lang="en-US" dirty="0"/>
              <a:t> use a particular function or object, you explicitly specify the namespace. This hierarchy can avoid conflicts in naming variables or functions.</a:t>
            </a:r>
          </a:p>
        </p:txBody>
      </p:sp>
      <p:sp>
        <p:nvSpPr>
          <p:cNvPr id="4" name="Slide Number Placeholder 3"/>
          <p:cNvSpPr>
            <a:spLocks noGrp="1"/>
          </p:cNvSpPr>
          <p:nvPr>
            <p:ph type="sldNum" sz="quarter" idx="5"/>
          </p:nvPr>
        </p:nvSpPr>
        <p:spPr/>
        <p:txBody>
          <a:bodyPr/>
          <a:lstStyle/>
          <a:p>
            <a:fld id="{AAE100B7-F0F0-BA4B-98D9-DC51A8C921F3}" type="slidenum">
              <a:rPr lang="en-US" smtClean="0"/>
              <a:t>7</a:t>
            </a:fld>
            <a:endParaRPr lang="en-US"/>
          </a:p>
        </p:txBody>
      </p:sp>
    </p:spTree>
    <p:extLst>
      <p:ext uri="{BB962C8B-B14F-4D97-AF65-F5344CB8AC3E}">
        <p14:creationId xmlns:p14="http://schemas.microsoft.com/office/powerpoint/2010/main" val="896153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2A282631-5219-4462-A67A-CFFA5F368437}" type="slidenum">
              <a:rPr lang="en-US" altLang="zh-TW"/>
              <a:pPr/>
              <a:t>8</a:t>
            </a:fld>
            <a:endParaRPr lang="en-US" altLang="zh-TW"/>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pPr eaLnBrk="1" hangingPunct="1"/>
            <a:r>
              <a:rPr lang="en-US" altLang="zh-TW" dirty="0"/>
              <a:t>...</a:t>
            </a:r>
          </a:p>
          <a:p>
            <a:pPr eaLnBrk="1" hangingPunct="1"/>
            <a:r>
              <a:rPr lang="en-US" altLang="zh-TW" dirty="0"/>
              <a:t>This is really important. Everything marked in red has very high chance to show up in the exam.</a:t>
            </a:r>
            <a:endParaRPr lang="zh-TW" altLang="zh-TW" dirty="0"/>
          </a:p>
        </p:txBody>
      </p:sp>
    </p:spTree>
    <p:extLst>
      <p:ext uri="{BB962C8B-B14F-4D97-AF65-F5344CB8AC3E}">
        <p14:creationId xmlns:p14="http://schemas.microsoft.com/office/powerpoint/2010/main" val="1908495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9</a:t>
            </a:fld>
            <a:endParaRPr lang="en-US"/>
          </a:p>
        </p:txBody>
      </p:sp>
    </p:spTree>
    <p:extLst>
      <p:ext uri="{BB962C8B-B14F-4D97-AF65-F5344CB8AC3E}">
        <p14:creationId xmlns:p14="http://schemas.microsoft.com/office/powerpoint/2010/main" val="2530083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330" y="993458"/>
            <a:ext cx="7980533" cy="1362075"/>
          </a:xfrm>
        </p:spPr>
        <p:txBody>
          <a:bodyPr anchor="t"/>
          <a:lstStyle>
            <a:lvl1pPr algn="l">
              <a:defRPr lang="en-US" sz="4400" b="1" baseline="0" dirty="0">
                <a:latin typeface="San Serif"/>
                <a:cs typeface="San Serif"/>
              </a:defRPr>
            </a:lvl1pPr>
          </a:lstStyle>
          <a:p>
            <a:r>
              <a:rPr lang="en-US" dirty="0"/>
              <a:t>Click here to edit the master slide</a:t>
            </a:r>
          </a:p>
        </p:txBody>
      </p:sp>
      <p:sp>
        <p:nvSpPr>
          <p:cNvPr id="3" name="Text Placeholder 2"/>
          <p:cNvSpPr>
            <a:spLocks noGrp="1"/>
          </p:cNvSpPr>
          <p:nvPr>
            <p:ph type="body" idx="1"/>
          </p:nvPr>
        </p:nvSpPr>
        <p:spPr>
          <a:xfrm>
            <a:off x="576330" y="2653031"/>
            <a:ext cx="7980533" cy="1500187"/>
          </a:xfrm>
        </p:spPr>
        <p:txBody>
          <a:bodyPr anchor="b">
            <a:normAutofit/>
          </a:bodyPr>
          <a:lstStyle>
            <a:lvl1pPr marL="0" indent="0">
              <a:buNone/>
              <a:defRPr sz="2400">
                <a:solidFill>
                  <a:schemeClr val="tx1">
                    <a:lumMod val="75000"/>
                    <a:lumOff val="25000"/>
                  </a:schemeClr>
                </a:solidFill>
                <a:latin typeface="San serif"/>
                <a:cs typeface="San serif"/>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693179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b="1"/>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268F7F9-70EC-BD49-8928-7CB170F9795A}" type="datetime1">
              <a:rPr lang="en-US" smtClean="0"/>
              <a:t>9/27/20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2312594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9"/>
          <p:cNvSpPr>
            <a:spLocks noGrp="1" noChangeArrowheads="1"/>
          </p:cNvSpPr>
          <p:nvPr>
            <p:ph type="sldNum" sz="quarter" idx="12"/>
          </p:nvPr>
        </p:nvSpPr>
        <p:spPr>
          <a:ln/>
        </p:spPr>
        <p:txBody>
          <a:bodyPr/>
          <a:lstStyle>
            <a:lvl1pPr>
              <a:defRPr/>
            </a:lvl1pPr>
          </a:lstStyle>
          <a:p>
            <a:pPr>
              <a:defRPr/>
            </a:pPr>
            <a:fld id="{F1960077-8DEA-41E1-88D1-BFE7E9CCAEDB}" type="slidenum">
              <a:rPr lang="en-US" altLang="zh-TW"/>
              <a:pPr>
                <a:defRPr/>
              </a:pPr>
              <a:t>‹#›</a:t>
            </a:fld>
            <a:endParaRPr lang="en-US" altLang="zh-TW"/>
          </a:p>
        </p:txBody>
      </p:sp>
    </p:spTree>
    <p:extLst>
      <p:ext uri="{BB962C8B-B14F-4D97-AF65-F5344CB8AC3E}">
        <p14:creationId xmlns:p14="http://schemas.microsoft.com/office/powerpoint/2010/main" val="29496150"/>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148EBF9C-0147-DE49-BEBF-5601345D794C}" type="datetime1">
              <a:rPr lang="en-US" smtClean="0"/>
              <a:t>9/27/20</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pic>
        <p:nvPicPr>
          <p:cNvPr id="11" name="Picture 10"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sp>
        <p:nvSpPr>
          <p:cNvPr id="13" name="Title 1">
            <a:extLst>
              <a:ext uri="{FF2B5EF4-FFF2-40B4-BE49-F238E27FC236}">
                <a16:creationId xmlns:a16="http://schemas.microsoft.com/office/drawing/2014/main" id="{39111999-15EC-814B-B32F-0BBC9D8C03A2}"/>
              </a:ext>
            </a:extLst>
          </p:cNvPr>
          <p:cNvSpPr>
            <a:spLocks noGrp="1"/>
          </p:cNvSpPr>
          <p:nvPr>
            <p:ph type="title"/>
          </p:nvPr>
        </p:nvSpPr>
        <p:spPr>
          <a:xfrm>
            <a:off x="628650" y="157302"/>
            <a:ext cx="7886700" cy="964910"/>
          </a:xfrm>
        </p:spPr>
        <p:txBody>
          <a:bodyPr>
            <a:normAutofit/>
          </a:bodyPr>
          <a:lstStyle>
            <a:lvl1pPr>
              <a:defRPr sz="3800" b="1"/>
            </a:lvl1pPr>
          </a:lstStyle>
          <a:p>
            <a:r>
              <a:rPr lang="en-US" dirty="0"/>
              <a:t>Click to edit Master title style</a:t>
            </a:r>
          </a:p>
        </p:txBody>
      </p:sp>
      <p:sp>
        <p:nvSpPr>
          <p:cNvPr id="14" name="Content Placeholder 2">
            <a:extLst>
              <a:ext uri="{FF2B5EF4-FFF2-40B4-BE49-F238E27FC236}">
                <a16:creationId xmlns:a16="http://schemas.microsoft.com/office/drawing/2014/main" id="{C2823809-6443-6843-AD09-B59B7379BABD}"/>
              </a:ext>
            </a:extLst>
          </p:cNvPr>
          <p:cNvSpPr>
            <a:spLocks noGrp="1"/>
          </p:cNvSpPr>
          <p:nvPr>
            <p:ph idx="1"/>
          </p:nvPr>
        </p:nvSpPr>
        <p:spPr>
          <a:xfrm>
            <a:off x="628650" y="1295944"/>
            <a:ext cx="7886700" cy="4659339"/>
          </a:xfrm>
        </p:spPr>
        <p:txBody>
          <a:bodyPr/>
          <a:lstStyle>
            <a:lvl1pPr marL="228600" indent="-411480">
              <a:buFont typeface="Wingdings" pitchFamily="2" charset="2"/>
              <a:buChar char="q"/>
              <a:defRPr sz="2600" b="1"/>
            </a:lvl1pPr>
            <a:lvl2pPr indent="-377190">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直線接點 7">
            <a:extLst>
              <a:ext uri="{FF2B5EF4-FFF2-40B4-BE49-F238E27FC236}">
                <a16:creationId xmlns:a16="http://schemas.microsoft.com/office/drawing/2014/main" id="{27172727-4FEE-2641-9E0E-1B9B287C1DE0}"/>
              </a:ext>
            </a:extLst>
          </p:cNvPr>
          <p:cNvCxnSpPr>
            <a:cxnSpLocks/>
          </p:cNvCxnSpPr>
          <p:nvPr userDrawn="1"/>
        </p:nvCxnSpPr>
        <p:spPr>
          <a:xfrm>
            <a:off x="628650" y="1077455"/>
            <a:ext cx="78867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076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atin typeface="Sen sarif"/>
                <a:cs typeface="Sen sarif"/>
              </a:defRPr>
            </a:lvl1pPr>
            <a:lvl2pPr>
              <a:defRPr sz="2400">
                <a:latin typeface="Sen sarif"/>
                <a:cs typeface="Sen sarif"/>
              </a:defRPr>
            </a:lvl2pPr>
            <a:lvl3pPr>
              <a:defRPr sz="2000">
                <a:latin typeface="Sen sarif"/>
                <a:cs typeface="Sen sarif"/>
              </a:defRPr>
            </a:lvl3pPr>
            <a:lvl4pPr>
              <a:defRPr sz="1800">
                <a:latin typeface="Sen sarif"/>
                <a:cs typeface="Sen sarif"/>
              </a:defRPr>
            </a:lvl4pPr>
            <a:lvl5pPr>
              <a:defRPr sz="1800">
                <a:latin typeface="Sen sarif"/>
                <a:cs typeface="Sen sa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5220C52D-8C02-5E4D-9426-D1EE2725AF8B}" type="datetime1">
              <a:rPr lang="en-US" smtClean="0"/>
              <a:t>9/27/20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dirty="0"/>
          </a:p>
        </p:txBody>
      </p:sp>
      <p:pic>
        <p:nvPicPr>
          <p:cNvPr id="9" name="Picture 8"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0"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762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AF953D56-53FA-064E-AAF8-1376460A6387}" type="datetime1">
              <a:rPr lang="en-US" smtClean="0"/>
              <a:t>9/27/20</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pic>
        <p:nvPicPr>
          <p:cNvPr id="10" name="Picture 9"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1"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2574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6B01A23A-B960-2540-B8F5-FE58184F77E8}" type="datetime1">
              <a:rPr lang="en-US" smtClean="0"/>
              <a:t>9/27/20</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352942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5FA2E91B-46B4-4840-8C61-93A81CE7D388}" type="datetime1">
              <a:rPr lang="en-US" smtClean="0"/>
              <a:t>9/27/20</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899555" y="6351498"/>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149653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4512308-29C4-F544-A0F1-FBC3C4067138}" type="datetime1">
              <a:rPr lang="en-US" smtClean="0"/>
              <a:t>9/27/20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1654835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86C1DF2-18E9-F140-80E5-AA07E724E416}" type="datetime1">
              <a:rPr lang="en-US" smtClean="0"/>
              <a:t>9/27/20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787376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0EDF656-61DC-9A42-8D01-12AB0AEA89CE}" type="datetime1">
              <a:rPr lang="en-US" smtClean="0"/>
              <a:t>9/27/20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028987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68040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422400"/>
            <a:ext cx="8229600" cy="4703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899555" y="6374616"/>
            <a:ext cx="2133600" cy="365125"/>
          </a:xfrm>
          <a:prstGeom prst="rect">
            <a:avLst/>
          </a:prstGeom>
        </p:spPr>
        <p:txBody>
          <a:bodyPr vert="horz" lIns="91440" tIns="45720" rIns="91440" bIns="45720" rtlCol="0" anchor="ctr"/>
          <a:lstStyle>
            <a:lvl1pPr algn="r">
              <a:defRPr sz="1200">
                <a:solidFill>
                  <a:srgbClr val="000000"/>
                </a:solidFill>
              </a:defRPr>
            </a:lvl1pPr>
          </a:lstStyle>
          <a:p>
            <a:fld id="{4E77BC79-9480-1042-96E1-82B94DA0811E}" type="slidenum">
              <a:rPr lang="en-US" smtClean="0"/>
              <a:pPr/>
              <a:t>‹#›</a:t>
            </a:fld>
            <a:endParaRPr lang="en-US" dirty="0"/>
          </a:p>
        </p:txBody>
      </p:sp>
    </p:spTree>
    <p:extLst>
      <p:ext uri="{BB962C8B-B14F-4D97-AF65-F5344CB8AC3E}">
        <p14:creationId xmlns:p14="http://schemas.microsoft.com/office/powerpoint/2010/main" val="1191244257"/>
      </p:ext>
    </p:extLst>
  </p:cSld>
  <p:clrMap bg1="lt1" tx1="dk1" bg2="lt2" tx2="dk2" accent1="accent1" accent2="accent2" accent3="accent3" accent4="accent4" accent5="accent5" accent6="accent6" hlink="hlink" folHlink="folHlink"/>
  <p:sldLayoutIdLst>
    <p:sldLayoutId id="2147483651"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lvl1pPr algn="l" defTabSz="457200" rtl="0" eaLnBrk="1" latinLnBrk="0" hangingPunct="1">
        <a:spcBef>
          <a:spcPct val="0"/>
        </a:spcBef>
        <a:buNone/>
        <a:defRPr sz="4000" kern="1200">
          <a:solidFill>
            <a:schemeClr val="tx1"/>
          </a:solidFill>
          <a:latin typeface="San serif"/>
          <a:ea typeface="+mj-ea"/>
          <a:cs typeface="San serif"/>
        </a:defRPr>
      </a:lvl1pPr>
    </p:titleStyle>
    <p:bodyStyle>
      <a:lvl1pPr marL="342900" indent="-342900" algn="l" defTabSz="457200" rtl="0" eaLnBrk="1" latinLnBrk="0" hangingPunct="1">
        <a:spcBef>
          <a:spcPct val="20000"/>
        </a:spcBef>
        <a:buFont typeface="Wingdings" charset="2"/>
        <a:buChar char="q"/>
        <a:defRPr sz="2800" kern="1200">
          <a:solidFill>
            <a:schemeClr val="tx1"/>
          </a:solidFill>
          <a:latin typeface="San serif"/>
          <a:ea typeface="+mn-ea"/>
          <a:cs typeface="San serif"/>
        </a:defRPr>
      </a:lvl1pPr>
      <a:lvl2pPr marL="742950" indent="-28575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2.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1.e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1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0.emf"/><Relationship Id="rId4" Type="http://schemas.openxmlformats.org/officeDocument/2006/relationships/oleObject" Target="../embeddings/oleObject3.bin"/></Relationships>
</file>

<file path=ppt/slides/_rels/slide23.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oleObject" Target="../embeddings/oleObject4.bin"/><Relationship Id="rId7" Type="http://schemas.openxmlformats.org/officeDocument/2006/relationships/oleObject" Target="../embeddings/oleObject6.bin"/><Relationship Id="rId12" Type="http://schemas.openxmlformats.org/officeDocument/2006/relationships/image" Target="../media/image25.emf"/><Relationship Id="rId2" Type="http://schemas.openxmlformats.org/officeDocument/2006/relationships/slideLayout" Target="../slideLayouts/slideLayout11.xml"/><Relationship Id="rId1" Type="http://schemas.openxmlformats.org/officeDocument/2006/relationships/vmlDrawing" Target="../drawings/vmlDrawing3.vml"/><Relationship Id="rId6" Type="http://schemas.openxmlformats.org/officeDocument/2006/relationships/image" Target="../media/image22.emf"/><Relationship Id="rId11" Type="http://schemas.openxmlformats.org/officeDocument/2006/relationships/oleObject" Target="../embeddings/oleObject8.bin"/><Relationship Id="rId5" Type="http://schemas.openxmlformats.org/officeDocument/2006/relationships/oleObject" Target="../embeddings/oleObject5.bin"/><Relationship Id="rId10" Type="http://schemas.openxmlformats.org/officeDocument/2006/relationships/image" Target="../media/image24.emf"/><Relationship Id="rId4" Type="http://schemas.openxmlformats.org/officeDocument/2006/relationships/image" Target="../media/image21.emf"/><Relationship Id="rId9" Type="http://schemas.openxmlformats.org/officeDocument/2006/relationships/oleObject" Target="../embeddings/oleObject7.bin"/></Relationships>
</file>

<file path=ppt/slides/_rels/slide24.xml.rels><?xml version="1.0" encoding="UTF-8" standalone="yes"?>
<Relationships xmlns="http://schemas.openxmlformats.org/package/2006/relationships"><Relationship Id="rId8" Type="http://schemas.openxmlformats.org/officeDocument/2006/relationships/image" Target="../media/image23.emf"/><Relationship Id="rId13" Type="http://schemas.openxmlformats.org/officeDocument/2006/relationships/oleObject" Target="../embeddings/oleObject15.bin"/><Relationship Id="rId18" Type="http://schemas.openxmlformats.org/officeDocument/2006/relationships/oleObject" Target="../embeddings/oleObject20.bin"/><Relationship Id="rId3" Type="http://schemas.openxmlformats.org/officeDocument/2006/relationships/oleObject" Target="../embeddings/oleObject9.bin"/><Relationship Id="rId7" Type="http://schemas.openxmlformats.org/officeDocument/2006/relationships/oleObject" Target="../embeddings/oleObject11.bin"/><Relationship Id="rId12" Type="http://schemas.openxmlformats.org/officeDocument/2006/relationships/oleObject" Target="../embeddings/oleObject14.bin"/><Relationship Id="rId17" Type="http://schemas.openxmlformats.org/officeDocument/2006/relationships/oleObject" Target="../embeddings/oleObject19.bin"/><Relationship Id="rId2" Type="http://schemas.openxmlformats.org/officeDocument/2006/relationships/slideLayout" Target="../slideLayouts/slideLayout11.xml"/><Relationship Id="rId16" Type="http://schemas.openxmlformats.org/officeDocument/2006/relationships/oleObject" Target="../embeddings/oleObject18.bin"/><Relationship Id="rId1" Type="http://schemas.openxmlformats.org/officeDocument/2006/relationships/vmlDrawing" Target="../drawings/vmlDrawing4.vml"/><Relationship Id="rId6" Type="http://schemas.openxmlformats.org/officeDocument/2006/relationships/image" Target="../media/image22.emf"/><Relationship Id="rId11" Type="http://schemas.openxmlformats.org/officeDocument/2006/relationships/oleObject" Target="../embeddings/oleObject13.bin"/><Relationship Id="rId5" Type="http://schemas.openxmlformats.org/officeDocument/2006/relationships/oleObject" Target="../embeddings/oleObject10.bin"/><Relationship Id="rId15" Type="http://schemas.openxmlformats.org/officeDocument/2006/relationships/oleObject" Target="../embeddings/oleObject17.bin"/><Relationship Id="rId10" Type="http://schemas.openxmlformats.org/officeDocument/2006/relationships/image" Target="../media/image24.emf"/><Relationship Id="rId4" Type="http://schemas.openxmlformats.org/officeDocument/2006/relationships/image" Target="../media/image21.emf"/><Relationship Id="rId9" Type="http://schemas.openxmlformats.org/officeDocument/2006/relationships/oleObject" Target="../embeddings/oleObject12.bin"/><Relationship Id="rId14" Type="http://schemas.openxmlformats.org/officeDocument/2006/relationships/oleObject" Target="../embeddings/oleObject16.bin"/></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user/BoostCon"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godbolt.org/" TargetMode="External"/><Relationship Id="rId5" Type="http://schemas.openxmlformats.org/officeDocument/2006/relationships/hyperlink" Target="https://en.cppreference.com/w/" TargetMode="External"/><Relationship Id="rId4" Type="http://schemas.openxmlformats.org/officeDocument/2006/relationships/hyperlink" Target="https://www.youtube.com/user/CppCon"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hyperlink" Target="https://godbolt.org/z/RVxZRN"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7C883-7AFF-244C-AF4A-5B8B8A2E1248}"/>
              </a:ext>
            </a:extLst>
          </p:cNvPr>
          <p:cNvSpPr>
            <a:spLocks noGrp="1"/>
          </p:cNvSpPr>
          <p:nvPr>
            <p:ph type="title"/>
          </p:nvPr>
        </p:nvSpPr>
        <p:spPr>
          <a:xfrm>
            <a:off x="581732" y="688058"/>
            <a:ext cx="7980533" cy="2221397"/>
          </a:xfrm>
        </p:spPr>
        <p:txBody>
          <a:bodyPr/>
          <a:lstStyle/>
          <a:p>
            <a:r>
              <a:rPr lang="en-US" sz="4800" dirty="0"/>
              <a:t>Lecture 2: Divide And Conquer (D&amp;C) Algorithms</a:t>
            </a:r>
          </a:p>
        </p:txBody>
      </p:sp>
      <p:sp>
        <p:nvSpPr>
          <p:cNvPr id="4" name="Slide Number Placeholder 3">
            <a:extLst>
              <a:ext uri="{FF2B5EF4-FFF2-40B4-BE49-F238E27FC236}">
                <a16:creationId xmlns:a16="http://schemas.microsoft.com/office/drawing/2014/main" id="{BB9C9C05-F347-0C4F-946E-E4F1C7A091AA}"/>
              </a:ext>
            </a:extLst>
          </p:cNvPr>
          <p:cNvSpPr>
            <a:spLocks noGrp="1"/>
          </p:cNvSpPr>
          <p:nvPr>
            <p:ph type="sldNum" sz="quarter" idx="12"/>
          </p:nvPr>
        </p:nvSpPr>
        <p:spPr/>
        <p:txBody>
          <a:bodyPr/>
          <a:lstStyle/>
          <a:p>
            <a:fld id="{4E77BC79-9480-1042-96E1-82B94DA0811E}" type="slidenum">
              <a:rPr lang="en-US" smtClean="0"/>
              <a:t>1</a:t>
            </a:fld>
            <a:endParaRPr lang="en-US"/>
          </a:p>
        </p:txBody>
      </p:sp>
      <p:sp>
        <p:nvSpPr>
          <p:cNvPr id="5" name="Rectangle 4">
            <a:extLst>
              <a:ext uri="{FF2B5EF4-FFF2-40B4-BE49-F238E27FC236}">
                <a16:creationId xmlns:a16="http://schemas.microsoft.com/office/drawing/2014/main" id="{6195A4A3-FF99-754A-8985-6F0657A95CA5}"/>
              </a:ext>
            </a:extLst>
          </p:cNvPr>
          <p:cNvSpPr/>
          <p:nvPr/>
        </p:nvSpPr>
        <p:spPr>
          <a:xfrm>
            <a:off x="0" y="2909455"/>
            <a:ext cx="9144000" cy="1864599"/>
          </a:xfrm>
          <a:prstGeom prst="rect">
            <a:avLst/>
          </a:prstGeom>
          <a:solidFill>
            <a:schemeClr val="tx1">
              <a:lumMod val="85000"/>
            </a:schemeClr>
          </a:solidFill>
          <a:ln>
            <a:solidFill>
              <a:schemeClr val="tx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bg1"/>
                </a:solidFill>
              </a:rPr>
              <a:t>Dr. Tsung-Wei Huang</a:t>
            </a:r>
          </a:p>
          <a:p>
            <a:pPr algn="ctr"/>
            <a:r>
              <a:rPr lang="en-US" sz="2800" dirty="0">
                <a:solidFill>
                  <a:schemeClr val="bg1"/>
                </a:solidFill>
              </a:rPr>
              <a:t>Department of Electrical and Computer Engineering</a:t>
            </a:r>
          </a:p>
          <a:p>
            <a:pPr algn="ctr"/>
            <a:r>
              <a:rPr lang="en-US" sz="2800" dirty="0">
                <a:solidFill>
                  <a:schemeClr val="bg1"/>
                </a:solidFill>
              </a:rPr>
              <a:t>University of Utah, Salt Lake City, UT</a:t>
            </a:r>
          </a:p>
        </p:txBody>
      </p:sp>
      <p:pic>
        <p:nvPicPr>
          <p:cNvPr id="6" name="Picture 5">
            <a:extLst>
              <a:ext uri="{FF2B5EF4-FFF2-40B4-BE49-F238E27FC236}">
                <a16:creationId xmlns:a16="http://schemas.microsoft.com/office/drawing/2014/main" id="{43B3622F-8CA1-A84F-81BC-C2A1FCAEAC63}"/>
              </a:ext>
            </a:extLst>
          </p:cNvPr>
          <p:cNvPicPr>
            <a:picLocks noChangeAspect="1"/>
          </p:cNvPicPr>
          <p:nvPr/>
        </p:nvPicPr>
        <p:blipFill rotWithShape="1">
          <a:blip r:embed="rId3"/>
          <a:srcRect t="36788" b="11971"/>
          <a:stretch/>
        </p:blipFill>
        <p:spPr>
          <a:xfrm>
            <a:off x="-1" y="4788568"/>
            <a:ext cx="9144000" cy="2069432"/>
          </a:xfrm>
          <a:prstGeom prst="rect">
            <a:avLst/>
          </a:prstGeom>
        </p:spPr>
      </p:pic>
    </p:spTree>
    <p:extLst>
      <p:ext uri="{BB962C8B-B14F-4D97-AF65-F5344CB8AC3E}">
        <p14:creationId xmlns:p14="http://schemas.microsoft.com/office/powerpoint/2010/main" val="908332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BBCFCD-57BB-4348-A9CB-2095FF5E3BA9}"/>
              </a:ext>
            </a:extLst>
          </p:cNvPr>
          <p:cNvSpPr>
            <a:spLocks noGrp="1"/>
          </p:cNvSpPr>
          <p:nvPr>
            <p:ph type="sldNum" sz="quarter" idx="12"/>
          </p:nvPr>
        </p:nvSpPr>
        <p:spPr/>
        <p:txBody>
          <a:bodyPr/>
          <a:lstStyle/>
          <a:p>
            <a:fld id="{4E77BC79-9480-1042-96E1-82B94DA0811E}" type="slidenum">
              <a:rPr lang="en-US" smtClean="0"/>
              <a:t>10</a:t>
            </a:fld>
            <a:endParaRPr lang="en-US"/>
          </a:p>
        </p:txBody>
      </p:sp>
      <p:sp>
        <p:nvSpPr>
          <p:cNvPr id="3" name="Title 2">
            <a:extLst>
              <a:ext uri="{FF2B5EF4-FFF2-40B4-BE49-F238E27FC236}">
                <a16:creationId xmlns:a16="http://schemas.microsoft.com/office/drawing/2014/main" id="{5781B617-0A91-FF4F-A471-3A58D1C23D2E}"/>
              </a:ext>
            </a:extLst>
          </p:cNvPr>
          <p:cNvSpPr>
            <a:spLocks noGrp="1"/>
          </p:cNvSpPr>
          <p:nvPr>
            <p:ph type="title"/>
          </p:nvPr>
        </p:nvSpPr>
        <p:spPr/>
        <p:txBody>
          <a:bodyPr/>
          <a:lstStyle/>
          <a:p>
            <a:r>
              <a:rPr lang="en-US" dirty="0"/>
              <a:t>Get a Sense of Runtime Performance</a:t>
            </a:r>
          </a:p>
        </p:txBody>
      </p:sp>
      <p:graphicFrame>
        <p:nvGraphicFramePr>
          <p:cNvPr id="9" name="Object 3">
            <a:extLst>
              <a:ext uri="{FF2B5EF4-FFF2-40B4-BE49-F238E27FC236}">
                <a16:creationId xmlns:a16="http://schemas.microsoft.com/office/drawing/2014/main" id="{4AD1F83A-8F3A-2D49-8B00-1E85988B58C8}"/>
              </a:ext>
            </a:extLst>
          </p:cNvPr>
          <p:cNvGraphicFramePr>
            <a:graphicFrameLocks noChangeAspect="1"/>
          </p:cNvGraphicFramePr>
          <p:nvPr/>
        </p:nvGraphicFramePr>
        <p:xfrm>
          <a:off x="1077577" y="3220517"/>
          <a:ext cx="3096213" cy="2179696"/>
        </p:xfrm>
        <a:graphic>
          <a:graphicData uri="http://schemas.openxmlformats.org/presentationml/2006/ole">
            <mc:AlternateContent xmlns:mc="http://schemas.openxmlformats.org/markup-compatibility/2006">
              <mc:Choice xmlns:v="urn:schemas-microsoft-com:vml" Requires="v">
                <p:oleObj spid="_x0000_s11575" name="Visio" r:id="rId4" imgW="3529889" imgH="2486558" progId="Visio.Drawing.11">
                  <p:embed/>
                </p:oleObj>
              </mc:Choice>
              <mc:Fallback>
                <p:oleObj name="Visio" r:id="rId4" imgW="3529889" imgH="2486558" progId="Visio.Drawing.11">
                  <p:embed/>
                  <p:pic>
                    <p:nvPicPr>
                      <p:cNvPr id="9" name="Object 3">
                        <a:extLst>
                          <a:ext uri="{FF2B5EF4-FFF2-40B4-BE49-F238E27FC236}">
                            <a16:creationId xmlns:a16="http://schemas.microsoft.com/office/drawing/2014/main" id="{4AD1F83A-8F3A-2D49-8B00-1E85988B58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7577" y="3220517"/>
                        <a:ext cx="3096213" cy="2179696"/>
                      </a:xfrm>
                      <a:prstGeom prst="rect">
                        <a:avLst/>
                      </a:prstGeom>
                      <a:noFill/>
                      <a:ln>
                        <a:noFill/>
                      </a:ln>
                      <a:effectLst/>
                    </p:spPr>
                  </p:pic>
                </p:oleObj>
              </mc:Fallback>
            </mc:AlternateContent>
          </a:graphicData>
        </a:graphic>
      </p:graphicFrame>
      <p:graphicFrame>
        <p:nvGraphicFramePr>
          <p:cNvPr id="10" name="Object 4">
            <a:extLst>
              <a:ext uri="{FF2B5EF4-FFF2-40B4-BE49-F238E27FC236}">
                <a16:creationId xmlns:a16="http://schemas.microsoft.com/office/drawing/2014/main" id="{1D189616-1308-A049-B6E3-AC66638E1C12}"/>
              </a:ext>
            </a:extLst>
          </p:cNvPr>
          <p:cNvGraphicFramePr>
            <a:graphicFrameLocks noChangeAspect="1"/>
          </p:cNvGraphicFramePr>
          <p:nvPr/>
        </p:nvGraphicFramePr>
        <p:xfrm>
          <a:off x="4497845" y="3220516"/>
          <a:ext cx="3096212" cy="2211389"/>
        </p:xfrm>
        <a:graphic>
          <a:graphicData uri="http://schemas.openxmlformats.org/presentationml/2006/ole">
            <mc:AlternateContent xmlns:mc="http://schemas.openxmlformats.org/markup-compatibility/2006">
              <mc:Choice xmlns:v="urn:schemas-microsoft-com:vml" Requires="v">
                <p:oleObj spid="_x0000_s11576" name="Visio" r:id="rId6" imgW="3468014" imgH="2478024" progId="Visio.Drawing.11">
                  <p:embed/>
                </p:oleObj>
              </mc:Choice>
              <mc:Fallback>
                <p:oleObj name="Visio" r:id="rId6" imgW="3468014" imgH="2478024" progId="Visio.Drawing.11">
                  <p:embed/>
                  <p:pic>
                    <p:nvPicPr>
                      <p:cNvPr id="10" name="Object 4">
                        <a:extLst>
                          <a:ext uri="{FF2B5EF4-FFF2-40B4-BE49-F238E27FC236}">
                            <a16:creationId xmlns:a16="http://schemas.microsoft.com/office/drawing/2014/main" id="{1D189616-1308-A049-B6E3-AC66638E1C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7845" y="3220516"/>
                        <a:ext cx="3096212" cy="2211389"/>
                      </a:xfrm>
                      <a:prstGeom prst="rect">
                        <a:avLst/>
                      </a:prstGeom>
                      <a:noFill/>
                      <a:ln>
                        <a:noFill/>
                      </a:ln>
                      <a:effectLst/>
                    </p:spPr>
                  </p:pic>
                </p:oleObj>
              </mc:Fallback>
            </mc:AlternateContent>
          </a:graphicData>
        </a:graphic>
      </p:graphicFrame>
      <p:sp>
        <p:nvSpPr>
          <p:cNvPr id="12" name="Content Placeholder 11">
            <a:extLst>
              <a:ext uri="{FF2B5EF4-FFF2-40B4-BE49-F238E27FC236}">
                <a16:creationId xmlns:a16="http://schemas.microsoft.com/office/drawing/2014/main" id="{96A5B163-FEE4-5F46-9399-4BCB4C2C80F2}"/>
              </a:ext>
            </a:extLst>
          </p:cNvPr>
          <p:cNvSpPr>
            <a:spLocks noGrp="1"/>
          </p:cNvSpPr>
          <p:nvPr>
            <p:ph idx="1"/>
          </p:nvPr>
        </p:nvSpPr>
        <p:spPr>
          <a:xfrm>
            <a:off x="628650" y="1295944"/>
            <a:ext cx="7886700" cy="3910237"/>
          </a:xfrm>
        </p:spPr>
        <p:txBody>
          <a:bodyPr/>
          <a:lstStyle/>
          <a:p>
            <a:r>
              <a:rPr lang="en-US" dirty="0"/>
              <a:t>Time complexity analysis</a:t>
            </a:r>
          </a:p>
          <a:p>
            <a:pPr lvl="1"/>
            <a:r>
              <a:rPr lang="en-US" dirty="0"/>
              <a:t>Runtime plays the most important role in performance</a:t>
            </a:r>
          </a:p>
          <a:p>
            <a:pPr lvl="1"/>
            <a:r>
              <a:rPr lang="en-US" dirty="0"/>
              <a:t>In algorithm theory, we use big O worst case analysis</a:t>
            </a:r>
          </a:p>
          <a:p>
            <a:pPr lvl="2"/>
            <a:r>
              <a:rPr lang="en-US" dirty="0"/>
              <a:t>Upper bound of the runtime with respect to input size N</a:t>
            </a:r>
          </a:p>
          <a:p>
            <a:pPr lvl="1"/>
            <a:endParaRPr lang="en-US" dirty="0"/>
          </a:p>
        </p:txBody>
      </p:sp>
      <p:sp>
        <p:nvSpPr>
          <p:cNvPr id="13" name="Content Placeholder 1">
            <a:extLst>
              <a:ext uri="{FF2B5EF4-FFF2-40B4-BE49-F238E27FC236}">
                <a16:creationId xmlns:a16="http://schemas.microsoft.com/office/drawing/2014/main" id="{CEB078E6-E6E6-7647-8F95-FFFF587E88A1}"/>
              </a:ext>
            </a:extLst>
          </p:cNvPr>
          <p:cNvSpPr txBox="1">
            <a:spLocks/>
          </p:cNvSpPr>
          <p:nvPr/>
        </p:nvSpPr>
        <p:spPr>
          <a:xfrm>
            <a:off x="457200" y="5657013"/>
            <a:ext cx="8229600" cy="719517"/>
          </a:xfrm>
          <a:prstGeom prst="rect">
            <a:avLst/>
          </a:prstGeom>
        </p:spPr>
        <p:txBody>
          <a:bodyPr vert="horz" lIns="91440" tIns="45720" rIns="91440" bIns="45720" rtlCol="0">
            <a:normAutofit fontScale="55000" lnSpcReduction="20000"/>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Wingdings" pitchFamily="2" charset="2"/>
              <a:buNone/>
            </a:pPr>
            <a:r>
              <a:rPr lang="en-US" sz="4400" i="1" dirty="0">
                <a:solidFill>
                  <a:srgbClr val="FF0000"/>
                </a:solidFill>
              </a:rPr>
              <a:t>In this course, we will use TW’s empirical analysis as with modern computer architectures</a:t>
            </a:r>
          </a:p>
        </p:txBody>
      </p:sp>
    </p:spTree>
    <p:extLst>
      <p:ext uri="{BB962C8B-B14F-4D97-AF65-F5344CB8AC3E}">
        <p14:creationId xmlns:p14="http://schemas.microsoft.com/office/powerpoint/2010/main" val="1219822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1C2A6B-1E58-3D42-ADDF-28DB600A4C37}"/>
              </a:ext>
            </a:extLst>
          </p:cNvPr>
          <p:cNvSpPr>
            <a:spLocks noGrp="1"/>
          </p:cNvSpPr>
          <p:nvPr>
            <p:ph type="sldNum" sz="quarter" idx="12"/>
          </p:nvPr>
        </p:nvSpPr>
        <p:spPr/>
        <p:txBody>
          <a:bodyPr/>
          <a:lstStyle/>
          <a:p>
            <a:fld id="{4E77BC79-9480-1042-96E1-82B94DA0811E}" type="slidenum">
              <a:rPr lang="en-US" smtClean="0"/>
              <a:t>11</a:t>
            </a:fld>
            <a:endParaRPr lang="en-US"/>
          </a:p>
        </p:txBody>
      </p:sp>
      <p:sp>
        <p:nvSpPr>
          <p:cNvPr id="3" name="Title 2">
            <a:extLst>
              <a:ext uri="{FF2B5EF4-FFF2-40B4-BE49-F238E27FC236}">
                <a16:creationId xmlns:a16="http://schemas.microsoft.com/office/drawing/2014/main" id="{C4E25FFD-6C7D-FD4F-9960-2A32E66396ED}"/>
              </a:ext>
            </a:extLst>
          </p:cNvPr>
          <p:cNvSpPr>
            <a:spLocks noGrp="1"/>
          </p:cNvSpPr>
          <p:nvPr>
            <p:ph type="title"/>
          </p:nvPr>
        </p:nvSpPr>
        <p:spPr/>
        <p:txBody>
          <a:bodyPr>
            <a:normAutofit/>
          </a:bodyPr>
          <a:lstStyle/>
          <a:p>
            <a:r>
              <a:rPr lang="en-US" dirty="0"/>
              <a:t>Empirical Analysis</a:t>
            </a:r>
          </a:p>
        </p:txBody>
      </p:sp>
      <p:sp>
        <p:nvSpPr>
          <p:cNvPr id="4" name="Content Placeholder 3">
            <a:extLst>
              <a:ext uri="{FF2B5EF4-FFF2-40B4-BE49-F238E27FC236}">
                <a16:creationId xmlns:a16="http://schemas.microsoft.com/office/drawing/2014/main" id="{D0835811-4F18-CF42-B29C-0A87EB60DD60}"/>
              </a:ext>
            </a:extLst>
          </p:cNvPr>
          <p:cNvSpPr>
            <a:spLocks noGrp="1"/>
          </p:cNvSpPr>
          <p:nvPr>
            <p:ph idx="1"/>
          </p:nvPr>
        </p:nvSpPr>
        <p:spPr>
          <a:xfrm>
            <a:off x="628650" y="1295944"/>
            <a:ext cx="7886700" cy="5404754"/>
          </a:xfrm>
        </p:spPr>
        <p:txBody>
          <a:bodyPr>
            <a:normAutofit/>
          </a:bodyPr>
          <a:lstStyle/>
          <a:p>
            <a:r>
              <a:rPr lang="en-US" altLang="zh-TW" dirty="0"/>
              <a:t>Technical Analysis(Input Data Size = N)</a:t>
            </a:r>
          </a:p>
          <a:p>
            <a:pPr lvl="1"/>
            <a:r>
              <a:rPr lang="en-US" altLang="zh-TW" dirty="0"/>
              <a:t>O(N)</a:t>
            </a:r>
          </a:p>
          <a:p>
            <a:pPr lvl="2"/>
            <a:r>
              <a:rPr lang="en-US" altLang="zh-TW" sz="2200" dirty="0"/>
              <a:t>for(int </a:t>
            </a:r>
            <a:r>
              <a:rPr lang="en-US" altLang="zh-TW" sz="2200" dirty="0" err="1"/>
              <a:t>i</a:t>
            </a:r>
            <a:r>
              <a:rPr lang="en-US" altLang="zh-TW" sz="2200" dirty="0"/>
              <a:t>=1; </a:t>
            </a:r>
            <a:r>
              <a:rPr lang="en-US" altLang="zh-TW" sz="2200" dirty="0" err="1"/>
              <a:t>i</a:t>
            </a:r>
            <a:r>
              <a:rPr lang="en-US" altLang="zh-TW" sz="2200" dirty="0"/>
              <a:t>&lt;=N; </a:t>
            </a:r>
            <a:r>
              <a:rPr lang="en-US" altLang="zh-TW" sz="2200" dirty="0" err="1"/>
              <a:t>i</a:t>
            </a:r>
            <a:r>
              <a:rPr lang="en-US" altLang="zh-TW" sz="2200" dirty="0"/>
              <a:t>++) </a:t>
            </a:r>
            <a:r>
              <a:rPr lang="en-US" altLang="zh-TW" sz="2200" dirty="0" err="1"/>
              <a:t>some_constant_work</a:t>
            </a:r>
            <a:r>
              <a:rPr lang="en-US" altLang="zh-TW" sz="2200" dirty="0"/>
              <a:t>();</a:t>
            </a:r>
          </a:p>
          <a:p>
            <a:pPr lvl="1"/>
            <a:r>
              <a:rPr lang="en-US" altLang="zh-TW" dirty="0"/>
              <a:t>O(N</a:t>
            </a:r>
            <a:r>
              <a:rPr lang="en-US" altLang="zh-TW" baseline="30000" dirty="0"/>
              <a:t>2</a:t>
            </a:r>
            <a:r>
              <a:rPr lang="en-US" altLang="zh-TW" dirty="0"/>
              <a:t>)</a:t>
            </a:r>
          </a:p>
          <a:p>
            <a:pPr lvl="2"/>
            <a:r>
              <a:rPr lang="en-US" altLang="zh-TW" sz="2200" dirty="0"/>
              <a:t>for(int </a:t>
            </a:r>
            <a:r>
              <a:rPr lang="en-US" altLang="zh-TW" sz="2200" dirty="0" err="1"/>
              <a:t>i</a:t>
            </a:r>
            <a:r>
              <a:rPr lang="en-US" altLang="zh-TW" sz="2200" dirty="0"/>
              <a:t>=1; </a:t>
            </a:r>
            <a:r>
              <a:rPr lang="en-US" altLang="zh-TW" sz="2200" dirty="0" err="1"/>
              <a:t>i</a:t>
            </a:r>
            <a:r>
              <a:rPr lang="en-US" altLang="zh-TW" sz="2200" dirty="0"/>
              <a:t>&lt;=N; </a:t>
            </a:r>
            <a:r>
              <a:rPr lang="en-US" altLang="zh-TW" sz="2200" dirty="0" err="1"/>
              <a:t>i</a:t>
            </a:r>
            <a:r>
              <a:rPr lang="en-US" altLang="zh-TW" sz="2200" dirty="0"/>
              <a:t>++)</a:t>
            </a:r>
          </a:p>
          <a:p>
            <a:pPr lvl="3">
              <a:buNone/>
            </a:pPr>
            <a:r>
              <a:rPr lang="en-US" altLang="zh-TW" sz="2200" dirty="0"/>
              <a:t>for(int j=1; j&lt;=N; </a:t>
            </a:r>
            <a:r>
              <a:rPr lang="en-US" altLang="zh-TW" sz="2200" dirty="0" err="1"/>
              <a:t>j++</a:t>
            </a:r>
            <a:r>
              <a:rPr lang="en-US" altLang="zh-TW" sz="2200" dirty="0"/>
              <a:t>) </a:t>
            </a:r>
          </a:p>
          <a:p>
            <a:pPr lvl="3">
              <a:buNone/>
            </a:pPr>
            <a:r>
              <a:rPr lang="en-US" altLang="zh-TW" sz="2200" dirty="0"/>
              <a:t>    </a:t>
            </a:r>
            <a:r>
              <a:rPr lang="en-US" altLang="zh-TW" sz="2200" dirty="0" err="1"/>
              <a:t>some_constant_time_work</a:t>
            </a:r>
            <a:r>
              <a:rPr lang="en-US" altLang="zh-TW" sz="2200" dirty="0"/>
              <a:t>();</a:t>
            </a:r>
          </a:p>
          <a:p>
            <a:pPr lvl="1"/>
            <a:r>
              <a:rPr lang="en-US" altLang="zh-TW" dirty="0"/>
              <a:t> O(N</a:t>
            </a:r>
            <a:r>
              <a:rPr lang="en-US" altLang="zh-TW" baseline="30000" dirty="0"/>
              <a:t>3</a:t>
            </a:r>
            <a:r>
              <a:rPr lang="en-US" altLang="zh-TW" dirty="0"/>
              <a:t>), O(N</a:t>
            </a:r>
            <a:r>
              <a:rPr lang="en-US" altLang="zh-TW" baseline="30000" dirty="0"/>
              <a:t>4</a:t>
            </a:r>
            <a:r>
              <a:rPr lang="en-US" altLang="zh-TW" dirty="0"/>
              <a:t>)…</a:t>
            </a:r>
          </a:p>
          <a:p>
            <a:r>
              <a:rPr lang="en-US" altLang="zh-TW" dirty="0"/>
              <a:t>On modern computers, input Data Size = N</a:t>
            </a:r>
          </a:p>
          <a:p>
            <a:pPr lvl="1"/>
            <a:r>
              <a:rPr lang="en-US" altLang="zh-TW" sz="2600" dirty="0"/>
              <a:t>O(N) = 1000000 ~ 8000000 equals to Run Time &lt; 1s</a:t>
            </a:r>
          </a:p>
          <a:p>
            <a:pPr lvl="1"/>
            <a:r>
              <a:rPr lang="en-US" altLang="zh-TW" sz="2600" dirty="0"/>
              <a:t>Generally true on modern PCs</a:t>
            </a:r>
          </a:p>
          <a:p>
            <a:endParaRPr lang="en-US" dirty="0"/>
          </a:p>
        </p:txBody>
      </p:sp>
    </p:spTree>
    <p:extLst>
      <p:ext uri="{BB962C8B-B14F-4D97-AF65-F5344CB8AC3E}">
        <p14:creationId xmlns:p14="http://schemas.microsoft.com/office/powerpoint/2010/main" val="3701316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AD7B96-8097-654E-B7D4-06B06462488C}"/>
              </a:ext>
            </a:extLst>
          </p:cNvPr>
          <p:cNvSpPr>
            <a:spLocks noGrp="1"/>
          </p:cNvSpPr>
          <p:nvPr>
            <p:ph type="sldNum" sz="quarter" idx="12"/>
          </p:nvPr>
        </p:nvSpPr>
        <p:spPr/>
        <p:txBody>
          <a:bodyPr/>
          <a:lstStyle/>
          <a:p>
            <a:fld id="{4E77BC79-9480-1042-96E1-82B94DA0811E}" type="slidenum">
              <a:rPr lang="en-US" smtClean="0"/>
              <a:t>12</a:t>
            </a:fld>
            <a:endParaRPr lang="en-US"/>
          </a:p>
        </p:txBody>
      </p:sp>
      <p:sp>
        <p:nvSpPr>
          <p:cNvPr id="3" name="Title 2">
            <a:extLst>
              <a:ext uri="{FF2B5EF4-FFF2-40B4-BE49-F238E27FC236}">
                <a16:creationId xmlns:a16="http://schemas.microsoft.com/office/drawing/2014/main" id="{68E125D3-7077-6F43-8B6E-561CCB243374}"/>
              </a:ext>
            </a:extLst>
          </p:cNvPr>
          <p:cNvSpPr>
            <a:spLocks noGrp="1"/>
          </p:cNvSpPr>
          <p:nvPr>
            <p:ph type="title"/>
          </p:nvPr>
        </p:nvSpPr>
        <p:spPr/>
        <p:txBody>
          <a:bodyPr/>
          <a:lstStyle/>
          <a:p>
            <a:r>
              <a:rPr lang="en-US" dirty="0"/>
              <a:t>Empirical Analysis Examples</a:t>
            </a:r>
          </a:p>
        </p:txBody>
      </p:sp>
      <p:sp>
        <p:nvSpPr>
          <p:cNvPr id="4" name="Content Placeholder 3">
            <a:extLst>
              <a:ext uri="{FF2B5EF4-FFF2-40B4-BE49-F238E27FC236}">
                <a16:creationId xmlns:a16="http://schemas.microsoft.com/office/drawing/2014/main" id="{E53B47EE-6AE0-AA41-A65D-3AF1DDF323C4}"/>
              </a:ext>
            </a:extLst>
          </p:cNvPr>
          <p:cNvSpPr>
            <a:spLocks noGrp="1"/>
          </p:cNvSpPr>
          <p:nvPr>
            <p:ph idx="1"/>
          </p:nvPr>
        </p:nvSpPr>
        <p:spPr>
          <a:xfrm>
            <a:off x="628650" y="1295944"/>
            <a:ext cx="7886700" cy="5443797"/>
          </a:xfrm>
        </p:spPr>
        <p:txBody>
          <a:bodyPr>
            <a:normAutofit/>
          </a:bodyPr>
          <a:lstStyle/>
          <a:p>
            <a:r>
              <a:rPr lang="en-US" altLang="zh-TW" sz="2800" dirty="0"/>
              <a:t>A Problem with N = 1000, Time Limit = 1s</a:t>
            </a:r>
          </a:p>
          <a:p>
            <a:pPr lvl="1"/>
            <a:r>
              <a:rPr lang="en-US" altLang="zh-TW" sz="2200" dirty="0"/>
              <a:t>Could a O(N) algorithm pass the time limit constraint?</a:t>
            </a:r>
          </a:p>
          <a:p>
            <a:pPr lvl="1"/>
            <a:r>
              <a:rPr lang="en-US" altLang="zh-TW" sz="2200" dirty="0"/>
              <a:t>What about the O(</a:t>
            </a:r>
            <a:r>
              <a:rPr lang="en-US" altLang="zh-TW" sz="2200" dirty="0" err="1"/>
              <a:t>NlogN</a:t>
            </a:r>
            <a:r>
              <a:rPr lang="en-US" altLang="zh-TW" sz="2200" dirty="0"/>
              <a:t>)?</a:t>
            </a:r>
          </a:p>
          <a:p>
            <a:pPr lvl="1"/>
            <a:r>
              <a:rPr lang="en-US" altLang="zh-TW" sz="2200" dirty="0"/>
              <a:t>What about the O(N</a:t>
            </a:r>
            <a:r>
              <a:rPr lang="en-US" altLang="zh-TW" sz="2200" baseline="30000" dirty="0"/>
              <a:t>2</a:t>
            </a:r>
            <a:r>
              <a:rPr lang="en-US" altLang="zh-TW" sz="2200" dirty="0"/>
              <a:t>) ?</a:t>
            </a:r>
          </a:p>
          <a:p>
            <a:pPr lvl="1"/>
            <a:r>
              <a:rPr lang="en-US" altLang="zh-TW" sz="2200" dirty="0"/>
              <a:t>What about the O(N</a:t>
            </a:r>
            <a:r>
              <a:rPr lang="en-US" altLang="zh-TW" sz="2200" baseline="30000" dirty="0"/>
              <a:t>2</a:t>
            </a:r>
            <a:r>
              <a:rPr lang="en-US" altLang="zh-TW" sz="2200" dirty="0"/>
              <a:t> </a:t>
            </a:r>
            <a:r>
              <a:rPr lang="en-US" altLang="zh-TW" sz="2200" dirty="0" err="1"/>
              <a:t>logN</a:t>
            </a:r>
            <a:r>
              <a:rPr lang="en-US" altLang="zh-TW" sz="2200" dirty="0"/>
              <a:t>) ?</a:t>
            </a:r>
          </a:p>
          <a:p>
            <a:pPr lvl="1"/>
            <a:r>
              <a:rPr lang="en-US" altLang="zh-TW" sz="2200" dirty="0"/>
              <a:t>What about the O(1) time ?</a:t>
            </a:r>
          </a:p>
          <a:p>
            <a:r>
              <a:rPr lang="en-US" altLang="zh-TW" sz="2800" dirty="0"/>
              <a:t>A Problem with N = 1000000, Time Limit = 1s</a:t>
            </a:r>
          </a:p>
          <a:p>
            <a:pPr lvl="1"/>
            <a:r>
              <a:rPr lang="en-US" altLang="zh-TW" sz="2200" dirty="0"/>
              <a:t>Could a O(N) algorithm pass the time limit constraint?</a:t>
            </a:r>
          </a:p>
          <a:p>
            <a:pPr lvl="1"/>
            <a:r>
              <a:rPr lang="en-US" altLang="zh-TW" sz="2200" dirty="0"/>
              <a:t>What about the O(</a:t>
            </a:r>
            <a:r>
              <a:rPr lang="en-US" altLang="zh-TW" sz="2200" dirty="0" err="1"/>
              <a:t>logN</a:t>
            </a:r>
            <a:r>
              <a:rPr lang="en-US" altLang="zh-TW" sz="2200" dirty="0"/>
              <a:t>) ?</a:t>
            </a:r>
          </a:p>
          <a:p>
            <a:pPr lvl="1"/>
            <a:r>
              <a:rPr lang="en-US" altLang="zh-TW" sz="2200" dirty="0"/>
              <a:t>What about the O(</a:t>
            </a:r>
            <a:r>
              <a:rPr lang="en-US" altLang="zh-TW" sz="2200" dirty="0" err="1"/>
              <a:t>logN</a:t>
            </a:r>
            <a:r>
              <a:rPr lang="en-US" altLang="zh-TW" sz="2200" dirty="0"/>
              <a:t> </a:t>
            </a:r>
            <a:r>
              <a:rPr lang="en-US" altLang="zh-TW" sz="2200" dirty="0" err="1"/>
              <a:t>logN</a:t>
            </a:r>
            <a:r>
              <a:rPr lang="en-US" altLang="zh-TW" sz="2200" dirty="0"/>
              <a:t>) ?</a:t>
            </a:r>
          </a:p>
          <a:p>
            <a:pPr lvl="1"/>
            <a:r>
              <a:rPr lang="en-US" altLang="zh-TW" sz="2200" dirty="0"/>
              <a:t>What about the O(N</a:t>
            </a:r>
            <a:r>
              <a:rPr lang="en-US" altLang="zh-TW" sz="2200" baseline="30000" dirty="0"/>
              <a:t>2</a:t>
            </a:r>
            <a:r>
              <a:rPr lang="en-US" altLang="zh-TW" sz="2200" dirty="0"/>
              <a:t>) ?</a:t>
            </a:r>
          </a:p>
        </p:txBody>
      </p:sp>
    </p:spTree>
    <p:extLst>
      <p:ext uri="{BB962C8B-B14F-4D97-AF65-F5344CB8AC3E}">
        <p14:creationId xmlns:p14="http://schemas.microsoft.com/office/powerpoint/2010/main" val="1856237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3C0F66-A6FE-BC46-B98A-C2D3CDDBE8D5}"/>
              </a:ext>
            </a:extLst>
          </p:cNvPr>
          <p:cNvSpPr>
            <a:spLocks noGrp="1"/>
          </p:cNvSpPr>
          <p:nvPr>
            <p:ph type="sldNum" sz="quarter" idx="12"/>
          </p:nvPr>
        </p:nvSpPr>
        <p:spPr/>
        <p:txBody>
          <a:bodyPr/>
          <a:lstStyle/>
          <a:p>
            <a:fld id="{4E77BC79-9480-1042-96E1-82B94DA0811E}" type="slidenum">
              <a:rPr lang="en-US" smtClean="0"/>
              <a:t>13</a:t>
            </a:fld>
            <a:endParaRPr lang="en-US"/>
          </a:p>
        </p:txBody>
      </p:sp>
      <p:sp>
        <p:nvSpPr>
          <p:cNvPr id="3" name="Title 2">
            <a:extLst>
              <a:ext uri="{FF2B5EF4-FFF2-40B4-BE49-F238E27FC236}">
                <a16:creationId xmlns:a16="http://schemas.microsoft.com/office/drawing/2014/main" id="{FE776DAD-AF05-3440-844C-5A609AF11B10}"/>
              </a:ext>
            </a:extLst>
          </p:cNvPr>
          <p:cNvSpPr>
            <a:spLocks noGrp="1"/>
          </p:cNvSpPr>
          <p:nvPr>
            <p:ph type="title"/>
          </p:nvPr>
        </p:nvSpPr>
        <p:spPr/>
        <p:txBody>
          <a:bodyPr/>
          <a:lstStyle/>
          <a:p>
            <a:r>
              <a:rPr lang="en-US" dirty="0"/>
              <a:t>What about Space Complexity?</a:t>
            </a:r>
          </a:p>
        </p:txBody>
      </p:sp>
      <p:sp>
        <p:nvSpPr>
          <p:cNvPr id="4" name="Content Placeholder 3">
            <a:extLst>
              <a:ext uri="{FF2B5EF4-FFF2-40B4-BE49-F238E27FC236}">
                <a16:creationId xmlns:a16="http://schemas.microsoft.com/office/drawing/2014/main" id="{8237B4C6-5FCD-2848-BB6E-61736A80CF11}"/>
              </a:ext>
            </a:extLst>
          </p:cNvPr>
          <p:cNvSpPr>
            <a:spLocks noGrp="1"/>
          </p:cNvSpPr>
          <p:nvPr>
            <p:ph idx="1"/>
          </p:nvPr>
        </p:nvSpPr>
        <p:spPr/>
        <p:txBody>
          <a:bodyPr/>
          <a:lstStyle/>
          <a:p>
            <a:r>
              <a:rPr lang="en-US" dirty="0"/>
              <a:t>Same as the empirical runtime analysis</a:t>
            </a:r>
          </a:p>
          <a:p>
            <a:pPr lvl="1"/>
            <a:r>
              <a:rPr lang="en-US" dirty="0"/>
              <a:t>However, it depends on your RAM size</a:t>
            </a:r>
          </a:p>
          <a:p>
            <a:r>
              <a:rPr lang="en-US" dirty="0"/>
              <a:t>Stack vs Heap</a:t>
            </a:r>
          </a:p>
          <a:p>
            <a:endParaRPr lang="en-US" dirty="0"/>
          </a:p>
        </p:txBody>
      </p:sp>
      <p:pic>
        <p:nvPicPr>
          <p:cNvPr id="5" name="Picture 4">
            <a:extLst>
              <a:ext uri="{FF2B5EF4-FFF2-40B4-BE49-F238E27FC236}">
                <a16:creationId xmlns:a16="http://schemas.microsoft.com/office/drawing/2014/main" id="{9197B9C4-194C-1740-8FB9-9E74F3CAD830}"/>
              </a:ext>
            </a:extLst>
          </p:cNvPr>
          <p:cNvPicPr>
            <a:picLocks noChangeAspect="1"/>
          </p:cNvPicPr>
          <p:nvPr/>
        </p:nvPicPr>
        <p:blipFill>
          <a:blip r:embed="rId3"/>
          <a:stretch>
            <a:fillRect/>
          </a:stretch>
        </p:blipFill>
        <p:spPr>
          <a:xfrm>
            <a:off x="6132453" y="3180544"/>
            <a:ext cx="2820505" cy="2812160"/>
          </a:xfrm>
          <a:prstGeom prst="rect">
            <a:avLst/>
          </a:prstGeom>
        </p:spPr>
      </p:pic>
      <p:pic>
        <p:nvPicPr>
          <p:cNvPr id="6" name="Picture 5">
            <a:extLst>
              <a:ext uri="{FF2B5EF4-FFF2-40B4-BE49-F238E27FC236}">
                <a16:creationId xmlns:a16="http://schemas.microsoft.com/office/drawing/2014/main" id="{05659557-E199-1845-A3A4-4B181157CD68}"/>
              </a:ext>
            </a:extLst>
          </p:cNvPr>
          <p:cNvPicPr>
            <a:picLocks noChangeAspect="1"/>
          </p:cNvPicPr>
          <p:nvPr/>
        </p:nvPicPr>
        <p:blipFill>
          <a:blip r:embed="rId4"/>
          <a:stretch>
            <a:fillRect/>
          </a:stretch>
        </p:blipFill>
        <p:spPr>
          <a:xfrm>
            <a:off x="191042" y="2825783"/>
            <a:ext cx="5808703" cy="3575983"/>
          </a:xfrm>
          <a:prstGeom prst="rect">
            <a:avLst/>
          </a:prstGeom>
        </p:spPr>
      </p:pic>
    </p:spTree>
    <p:extLst>
      <p:ext uri="{BB962C8B-B14F-4D97-AF65-F5344CB8AC3E}">
        <p14:creationId xmlns:p14="http://schemas.microsoft.com/office/powerpoint/2010/main" val="2016436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3C0F66-A6FE-BC46-B98A-C2D3CDDBE8D5}"/>
              </a:ext>
            </a:extLst>
          </p:cNvPr>
          <p:cNvSpPr>
            <a:spLocks noGrp="1"/>
          </p:cNvSpPr>
          <p:nvPr>
            <p:ph type="sldNum" sz="quarter" idx="12"/>
          </p:nvPr>
        </p:nvSpPr>
        <p:spPr/>
        <p:txBody>
          <a:bodyPr/>
          <a:lstStyle/>
          <a:p>
            <a:fld id="{4E77BC79-9480-1042-96E1-82B94DA0811E}" type="slidenum">
              <a:rPr lang="en-US" smtClean="0"/>
              <a:t>14</a:t>
            </a:fld>
            <a:endParaRPr lang="en-US"/>
          </a:p>
        </p:txBody>
      </p:sp>
      <p:sp>
        <p:nvSpPr>
          <p:cNvPr id="3" name="Title 2">
            <a:extLst>
              <a:ext uri="{FF2B5EF4-FFF2-40B4-BE49-F238E27FC236}">
                <a16:creationId xmlns:a16="http://schemas.microsoft.com/office/drawing/2014/main" id="{FE776DAD-AF05-3440-844C-5A609AF11B10}"/>
              </a:ext>
            </a:extLst>
          </p:cNvPr>
          <p:cNvSpPr>
            <a:spLocks noGrp="1"/>
          </p:cNvSpPr>
          <p:nvPr>
            <p:ph type="title"/>
          </p:nvPr>
        </p:nvSpPr>
        <p:spPr/>
        <p:txBody>
          <a:bodyPr/>
          <a:lstStyle/>
          <a:p>
            <a:r>
              <a:rPr lang="en-US" dirty="0"/>
              <a:t>Before we talk about D&amp;C …</a:t>
            </a:r>
          </a:p>
        </p:txBody>
      </p:sp>
      <p:sp>
        <p:nvSpPr>
          <p:cNvPr id="4" name="Content Placeholder 3">
            <a:extLst>
              <a:ext uri="{FF2B5EF4-FFF2-40B4-BE49-F238E27FC236}">
                <a16:creationId xmlns:a16="http://schemas.microsoft.com/office/drawing/2014/main" id="{8237B4C6-5FCD-2848-BB6E-61736A80CF11}"/>
              </a:ext>
            </a:extLst>
          </p:cNvPr>
          <p:cNvSpPr>
            <a:spLocks noGrp="1"/>
          </p:cNvSpPr>
          <p:nvPr>
            <p:ph idx="1"/>
          </p:nvPr>
        </p:nvSpPr>
        <p:spPr/>
        <p:txBody>
          <a:bodyPr/>
          <a:lstStyle/>
          <a:p>
            <a:r>
              <a:rPr lang="en-US" dirty="0"/>
              <a:t>Recursive program is the backbone of D&amp;C</a:t>
            </a:r>
          </a:p>
          <a:p>
            <a:r>
              <a:rPr lang="en-US" dirty="0"/>
              <a:t>Fibonacci number</a:t>
            </a:r>
          </a:p>
          <a:p>
            <a:endParaRPr lang="en-US" dirty="0"/>
          </a:p>
        </p:txBody>
      </p:sp>
      <p:pic>
        <p:nvPicPr>
          <p:cNvPr id="7" name="Picture 6">
            <a:extLst>
              <a:ext uri="{FF2B5EF4-FFF2-40B4-BE49-F238E27FC236}">
                <a16:creationId xmlns:a16="http://schemas.microsoft.com/office/drawing/2014/main" id="{47AB39C2-E168-CC46-97C2-543CE029A5FB}"/>
              </a:ext>
            </a:extLst>
          </p:cNvPr>
          <p:cNvPicPr>
            <a:picLocks noChangeAspect="1"/>
          </p:cNvPicPr>
          <p:nvPr/>
        </p:nvPicPr>
        <p:blipFill rotWithShape="1">
          <a:blip r:embed="rId3"/>
          <a:srcRect t="26134"/>
          <a:stretch/>
        </p:blipFill>
        <p:spPr>
          <a:xfrm>
            <a:off x="1423339" y="2923854"/>
            <a:ext cx="6050357" cy="3450762"/>
          </a:xfrm>
          <a:prstGeom prst="rect">
            <a:avLst/>
          </a:prstGeom>
        </p:spPr>
      </p:pic>
    </p:spTree>
    <p:extLst>
      <p:ext uri="{BB962C8B-B14F-4D97-AF65-F5344CB8AC3E}">
        <p14:creationId xmlns:p14="http://schemas.microsoft.com/office/powerpoint/2010/main" val="1917515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3C0F66-A6FE-BC46-B98A-C2D3CDDBE8D5}"/>
              </a:ext>
            </a:extLst>
          </p:cNvPr>
          <p:cNvSpPr>
            <a:spLocks noGrp="1"/>
          </p:cNvSpPr>
          <p:nvPr>
            <p:ph type="sldNum" sz="quarter" idx="12"/>
          </p:nvPr>
        </p:nvSpPr>
        <p:spPr/>
        <p:txBody>
          <a:bodyPr/>
          <a:lstStyle/>
          <a:p>
            <a:fld id="{4E77BC79-9480-1042-96E1-82B94DA0811E}" type="slidenum">
              <a:rPr lang="en-US" smtClean="0"/>
              <a:t>15</a:t>
            </a:fld>
            <a:endParaRPr lang="en-US"/>
          </a:p>
        </p:txBody>
      </p:sp>
      <p:sp>
        <p:nvSpPr>
          <p:cNvPr id="3" name="Title 2">
            <a:extLst>
              <a:ext uri="{FF2B5EF4-FFF2-40B4-BE49-F238E27FC236}">
                <a16:creationId xmlns:a16="http://schemas.microsoft.com/office/drawing/2014/main" id="{FE776DAD-AF05-3440-844C-5A609AF11B10}"/>
              </a:ext>
            </a:extLst>
          </p:cNvPr>
          <p:cNvSpPr>
            <a:spLocks noGrp="1"/>
          </p:cNvSpPr>
          <p:nvPr>
            <p:ph type="title"/>
          </p:nvPr>
        </p:nvSpPr>
        <p:spPr/>
        <p:txBody>
          <a:bodyPr/>
          <a:lstStyle/>
          <a:p>
            <a:r>
              <a:rPr lang="en-US" dirty="0"/>
              <a:t>A Simple Recursive Solution</a:t>
            </a:r>
          </a:p>
        </p:txBody>
      </p:sp>
      <p:pic>
        <p:nvPicPr>
          <p:cNvPr id="6" name="Picture 2">
            <a:extLst>
              <a:ext uri="{FF2B5EF4-FFF2-40B4-BE49-F238E27FC236}">
                <a16:creationId xmlns:a16="http://schemas.microsoft.com/office/drawing/2014/main" id="{157C2A6A-CB74-1A44-9E02-3318DB49E611}"/>
              </a:ext>
            </a:extLst>
          </p:cNvPr>
          <p:cNvPicPr>
            <a:picLocks noChangeAspect="1" noChangeArrowheads="1"/>
          </p:cNvPicPr>
          <p:nvPr/>
        </p:nvPicPr>
        <p:blipFill>
          <a:blip r:embed="rId3" cstate="print"/>
          <a:srcRect/>
          <a:stretch>
            <a:fillRect/>
          </a:stretch>
        </p:blipFill>
        <p:spPr bwMode="auto">
          <a:xfrm>
            <a:off x="1398651" y="2495389"/>
            <a:ext cx="6695503" cy="2081852"/>
          </a:xfrm>
          <a:prstGeom prst="rect">
            <a:avLst/>
          </a:prstGeom>
          <a:noFill/>
          <a:ln w="9525">
            <a:noFill/>
            <a:miter lim="800000"/>
            <a:headEnd/>
            <a:tailEnd/>
          </a:ln>
        </p:spPr>
      </p:pic>
      <p:sp>
        <p:nvSpPr>
          <p:cNvPr id="5" name="TextBox 4">
            <a:extLst>
              <a:ext uri="{FF2B5EF4-FFF2-40B4-BE49-F238E27FC236}">
                <a16:creationId xmlns:a16="http://schemas.microsoft.com/office/drawing/2014/main" id="{C124F9E5-3243-974A-8C2B-87FDB62D96AF}"/>
              </a:ext>
            </a:extLst>
          </p:cNvPr>
          <p:cNvSpPr txBox="1"/>
          <p:nvPr/>
        </p:nvSpPr>
        <p:spPr>
          <a:xfrm>
            <a:off x="1398651" y="5183541"/>
            <a:ext cx="4218432" cy="584775"/>
          </a:xfrm>
          <a:prstGeom prst="rect">
            <a:avLst/>
          </a:prstGeom>
          <a:noFill/>
        </p:spPr>
        <p:txBody>
          <a:bodyPr wrap="square" rtlCol="0">
            <a:spAutoFit/>
          </a:bodyPr>
          <a:lstStyle/>
          <a:p>
            <a:r>
              <a:rPr lang="en-US" sz="3200" b="1" dirty="0">
                <a:solidFill>
                  <a:srgbClr val="FF0000"/>
                </a:solidFill>
              </a:rPr>
              <a:t>What is the problem?</a:t>
            </a:r>
          </a:p>
        </p:txBody>
      </p:sp>
    </p:spTree>
    <p:extLst>
      <p:ext uri="{BB962C8B-B14F-4D97-AF65-F5344CB8AC3E}">
        <p14:creationId xmlns:p14="http://schemas.microsoft.com/office/powerpoint/2010/main" val="4285453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3C0F66-A6FE-BC46-B98A-C2D3CDDBE8D5}"/>
              </a:ext>
            </a:extLst>
          </p:cNvPr>
          <p:cNvSpPr>
            <a:spLocks noGrp="1"/>
          </p:cNvSpPr>
          <p:nvPr>
            <p:ph type="sldNum" sz="quarter" idx="12"/>
          </p:nvPr>
        </p:nvSpPr>
        <p:spPr/>
        <p:txBody>
          <a:bodyPr/>
          <a:lstStyle/>
          <a:p>
            <a:fld id="{4E77BC79-9480-1042-96E1-82B94DA0811E}" type="slidenum">
              <a:rPr lang="en-US" smtClean="0"/>
              <a:t>16</a:t>
            </a:fld>
            <a:endParaRPr lang="en-US"/>
          </a:p>
        </p:txBody>
      </p:sp>
      <p:sp>
        <p:nvSpPr>
          <p:cNvPr id="3" name="Title 2">
            <a:extLst>
              <a:ext uri="{FF2B5EF4-FFF2-40B4-BE49-F238E27FC236}">
                <a16:creationId xmlns:a16="http://schemas.microsoft.com/office/drawing/2014/main" id="{FE776DAD-AF05-3440-844C-5A609AF11B10}"/>
              </a:ext>
            </a:extLst>
          </p:cNvPr>
          <p:cNvSpPr>
            <a:spLocks noGrp="1"/>
          </p:cNvSpPr>
          <p:nvPr>
            <p:ph type="title"/>
          </p:nvPr>
        </p:nvSpPr>
        <p:spPr/>
        <p:txBody>
          <a:bodyPr/>
          <a:lstStyle/>
          <a:p>
            <a:r>
              <a:rPr lang="en-US" dirty="0"/>
              <a:t>Duplicate Computations …</a:t>
            </a:r>
          </a:p>
        </p:txBody>
      </p:sp>
      <p:grpSp>
        <p:nvGrpSpPr>
          <p:cNvPr id="69" name="Group 72">
            <a:extLst>
              <a:ext uri="{FF2B5EF4-FFF2-40B4-BE49-F238E27FC236}">
                <a16:creationId xmlns:a16="http://schemas.microsoft.com/office/drawing/2014/main" id="{9B1E6BC9-FFB9-5447-8C60-48AB7531BA55}"/>
              </a:ext>
            </a:extLst>
          </p:cNvPr>
          <p:cNvGrpSpPr>
            <a:grpSpLocks/>
          </p:cNvGrpSpPr>
          <p:nvPr/>
        </p:nvGrpSpPr>
        <p:grpSpPr bwMode="auto">
          <a:xfrm>
            <a:off x="6245759" y="4308463"/>
            <a:ext cx="2017712" cy="720725"/>
            <a:chOff x="3379" y="3249"/>
            <a:chExt cx="1271" cy="454"/>
          </a:xfrm>
        </p:grpSpPr>
        <p:sp>
          <p:nvSpPr>
            <p:cNvPr id="70" name="Oval 67">
              <a:extLst>
                <a:ext uri="{FF2B5EF4-FFF2-40B4-BE49-F238E27FC236}">
                  <a16:creationId xmlns:a16="http://schemas.microsoft.com/office/drawing/2014/main" id="{CBA8D9FF-8EF9-C841-BAC1-08FDB998EE34}"/>
                </a:ext>
              </a:extLst>
            </p:cNvPr>
            <p:cNvSpPr>
              <a:spLocks noChangeArrowheads="1"/>
            </p:cNvSpPr>
            <p:nvPr/>
          </p:nvSpPr>
          <p:spPr bwMode="auto">
            <a:xfrm>
              <a:off x="3470" y="3249"/>
              <a:ext cx="454" cy="454"/>
            </a:xfrm>
            <a:prstGeom prst="ellipse">
              <a:avLst/>
            </a:prstGeom>
            <a:solidFill>
              <a:srgbClr val="FFFFFF"/>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1" name="Text Box 68">
              <a:extLst>
                <a:ext uri="{FF2B5EF4-FFF2-40B4-BE49-F238E27FC236}">
                  <a16:creationId xmlns:a16="http://schemas.microsoft.com/office/drawing/2014/main" id="{2668ACEE-5169-6C44-8C80-16730334CF28}"/>
                </a:ext>
              </a:extLst>
            </p:cNvPr>
            <p:cNvSpPr txBox="1">
              <a:spLocks noChangeArrowheads="1"/>
            </p:cNvSpPr>
            <p:nvPr/>
          </p:nvSpPr>
          <p:spPr bwMode="auto">
            <a:xfrm>
              <a:off x="3379" y="3339"/>
              <a:ext cx="1271" cy="2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TW" sz="24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rPr>
                <a:t>Fib(0)</a:t>
              </a:r>
            </a:p>
          </p:txBody>
        </p:sp>
      </p:grpSp>
      <p:grpSp>
        <p:nvGrpSpPr>
          <p:cNvPr id="72" name="Group 71">
            <a:extLst>
              <a:ext uri="{FF2B5EF4-FFF2-40B4-BE49-F238E27FC236}">
                <a16:creationId xmlns:a16="http://schemas.microsoft.com/office/drawing/2014/main" id="{3371CDAB-7533-B74E-A638-A5C1FCE0EC80}"/>
              </a:ext>
            </a:extLst>
          </p:cNvPr>
          <p:cNvGrpSpPr>
            <a:grpSpLocks/>
          </p:cNvGrpSpPr>
          <p:nvPr/>
        </p:nvGrpSpPr>
        <p:grpSpPr bwMode="auto">
          <a:xfrm>
            <a:off x="5382159" y="4308463"/>
            <a:ext cx="2017712" cy="720725"/>
            <a:chOff x="2835" y="3248"/>
            <a:chExt cx="1271" cy="454"/>
          </a:xfrm>
        </p:grpSpPr>
        <p:sp>
          <p:nvSpPr>
            <p:cNvPr id="73" name="Oval 64">
              <a:extLst>
                <a:ext uri="{FF2B5EF4-FFF2-40B4-BE49-F238E27FC236}">
                  <a16:creationId xmlns:a16="http://schemas.microsoft.com/office/drawing/2014/main" id="{B81B25E3-D750-3241-AC33-82AD9A377F6F}"/>
                </a:ext>
              </a:extLst>
            </p:cNvPr>
            <p:cNvSpPr>
              <a:spLocks noChangeArrowheads="1"/>
            </p:cNvSpPr>
            <p:nvPr/>
          </p:nvSpPr>
          <p:spPr bwMode="auto">
            <a:xfrm>
              <a:off x="2926" y="3248"/>
              <a:ext cx="454" cy="454"/>
            </a:xfrm>
            <a:prstGeom prst="ellipse">
              <a:avLst/>
            </a:prstGeom>
            <a:solidFill>
              <a:srgbClr val="FFFFFF"/>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4" name="Text Box 65">
              <a:extLst>
                <a:ext uri="{FF2B5EF4-FFF2-40B4-BE49-F238E27FC236}">
                  <a16:creationId xmlns:a16="http://schemas.microsoft.com/office/drawing/2014/main" id="{798F63D0-0E72-2A4A-BC6E-4BC0A9FDA231}"/>
                </a:ext>
              </a:extLst>
            </p:cNvPr>
            <p:cNvSpPr txBox="1">
              <a:spLocks noChangeArrowheads="1"/>
            </p:cNvSpPr>
            <p:nvPr/>
          </p:nvSpPr>
          <p:spPr bwMode="auto">
            <a:xfrm>
              <a:off x="2835" y="3338"/>
              <a:ext cx="1271" cy="2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TW" sz="24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rPr>
                <a:t>Fib(1)</a:t>
              </a:r>
            </a:p>
          </p:txBody>
        </p:sp>
      </p:grpSp>
      <p:grpSp>
        <p:nvGrpSpPr>
          <p:cNvPr id="75" name="Group 6">
            <a:extLst>
              <a:ext uri="{FF2B5EF4-FFF2-40B4-BE49-F238E27FC236}">
                <a16:creationId xmlns:a16="http://schemas.microsoft.com/office/drawing/2014/main" id="{D7AA48ED-D2C3-6941-89AC-2DCE5D347622}"/>
              </a:ext>
            </a:extLst>
          </p:cNvPr>
          <p:cNvGrpSpPr>
            <a:grpSpLocks/>
          </p:cNvGrpSpPr>
          <p:nvPr/>
        </p:nvGrpSpPr>
        <p:grpSpPr bwMode="auto">
          <a:xfrm>
            <a:off x="4585234" y="1714488"/>
            <a:ext cx="2017712" cy="720725"/>
            <a:chOff x="2335" y="1752"/>
            <a:chExt cx="1271" cy="454"/>
          </a:xfrm>
        </p:grpSpPr>
        <p:sp>
          <p:nvSpPr>
            <p:cNvPr id="76" name="Oval 4">
              <a:extLst>
                <a:ext uri="{FF2B5EF4-FFF2-40B4-BE49-F238E27FC236}">
                  <a16:creationId xmlns:a16="http://schemas.microsoft.com/office/drawing/2014/main" id="{792D34F1-6811-FE40-95D9-09F280C395B2}"/>
                </a:ext>
              </a:extLst>
            </p:cNvPr>
            <p:cNvSpPr>
              <a:spLocks noChangeArrowheads="1"/>
            </p:cNvSpPr>
            <p:nvPr/>
          </p:nvSpPr>
          <p:spPr bwMode="auto">
            <a:xfrm>
              <a:off x="2426" y="1752"/>
              <a:ext cx="454" cy="454"/>
            </a:xfrm>
            <a:prstGeom prst="ellipse">
              <a:avLst/>
            </a:prstGeom>
            <a:solidFill>
              <a:srgbClr val="FFFFFF"/>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7" name="Text Box 5">
              <a:extLst>
                <a:ext uri="{FF2B5EF4-FFF2-40B4-BE49-F238E27FC236}">
                  <a16:creationId xmlns:a16="http://schemas.microsoft.com/office/drawing/2014/main" id="{9A46F878-6E1A-6247-9AA2-905EBC020945}"/>
                </a:ext>
              </a:extLst>
            </p:cNvPr>
            <p:cNvSpPr txBox="1">
              <a:spLocks noChangeArrowheads="1"/>
            </p:cNvSpPr>
            <p:nvPr/>
          </p:nvSpPr>
          <p:spPr bwMode="auto">
            <a:xfrm>
              <a:off x="2335" y="1842"/>
              <a:ext cx="1271" cy="2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TW" sz="24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rPr>
                <a:t>Fib(5)</a:t>
              </a:r>
            </a:p>
          </p:txBody>
        </p:sp>
      </p:grpSp>
      <p:grpSp>
        <p:nvGrpSpPr>
          <p:cNvPr id="78" name="Group 7">
            <a:extLst>
              <a:ext uri="{FF2B5EF4-FFF2-40B4-BE49-F238E27FC236}">
                <a16:creationId xmlns:a16="http://schemas.microsoft.com/office/drawing/2014/main" id="{10C25347-B097-A149-AC59-FFAE81FE9AE7}"/>
              </a:ext>
            </a:extLst>
          </p:cNvPr>
          <p:cNvGrpSpPr>
            <a:grpSpLocks/>
          </p:cNvGrpSpPr>
          <p:nvPr/>
        </p:nvGrpSpPr>
        <p:grpSpPr bwMode="auto">
          <a:xfrm>
            <a:off x="3366034" y="2508238"/>
            <a:ext cx="2017712" cy="720725"/>
            <a:chOff x="2335" y="1752"/>
            <a:chExt cx="1271" cy="454"/>
          </a:xfrm>
        </p:grpSpPr>
        <p:sp>
          <p:nvSpPr>
            <p:cNvPr id="79" name="Oval 8">
              <a:extLst>
                <a:ext uri="{FF2B5EF4-FFF2-40B4-BE49-F238E27FC236}">
                  <a16:creationId xmlns:a16="http://schemas.microsoft.com/office/drawing/2014/main" id="{02A17CC4-6195-7B4C-9CD3-5A7952AC8DB3}"/>
                </a:ext>
              </a:extLst>
            </p:cNvPr>
            <p:cNvSpPr>
              <a:spLocks noChangeArrowheads="1"/>
            </p:cNvSpPr>
            <p:nvPr/>
          </p:nvSpPr>
          <p:spPr bwMode="auto">
            <a:xfrm>
              <a:off x="2426" y="1752"/>
              <a:ext cx="454" cy="454"/>
            </a:xfrm>
            <a:prstGeom prst="ellipse">
              <a:avLst/>
            </a:prstGeom>
            <a:solidFill>
              <a:srgbClr val="FFFFFF"/>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0" name="Text Box 9">
              <a:extLst>
                <a:ext uri="{FF2B5EF4-FFF2-40B4-BE49-F238E27FC236}">
                  <a16:creationId xmlns:a16="http://schemas.microsoft.com/office/drawing/2014/main" id="{F3150E1F-BE30-F647-907E-2CDD236091DA}"/>
                </a:ext>
              </a:extLst>
            </p:cNvPr>
            <p:cNvSpPr txBox="1">
              <a:spLocks noChangeArrowheads="1"/>
            </p:cNvSpPr>
            <p:nvPr/>
          </p:nvSpPr>
          <p:spPr bwMode="auto">
            <a:xfrm>
              <a:off x="2335" y="1842"/>
              <a:ext cx="1271" cy="2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TW" sz="24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rPr>
                <a:t>Fib(4)</a:t>
              </a:r>
            </a:p>
          </p:txBody>
        </p:sp>
      </p:grpSp>
      <p:grpSp>
        <p:nvGrpSpPr>
          <p:cNvPr id="81" name="Group 10">
            <a:extLst>
              <a:ext uri="{FF2B5EF4-FFF2-40B4-BE49-F238E27FC236}">
                <a16:creationId xmlns:a16="http://schemas.microsoft.com/office/drawing/2014/main" id="{D40D204F-CF78-784F-9F2B-43B248436758}"/>
              </a:ext>
            </a:extLst>
          </p:cNvPr>
          <p:cNvGrpSpPr>
            <a:grpSpLocks/>
          </p:cNvGrpSpPr>
          <p:nvPr/>
        </p:nvGrpSpPr>
        <p:grpSpPr bwMode="auto">
          <a:xfrm>
            <a:off x="5667909" y="2506651"/>
            <a:ext cx="2017712" cy="720725"/>
            <a:chOff x="2335" y="1752"/>
            <a:chExt cx="1271" cy="454"/>
          </a:xfrm>
        </p:grpSpPr>
        <p:sp>
          <p:nvSpPr>
            <p:cNvPr id="82" name="Oval 11">
              <a:extLst>
                <a:ext uri="{FF2B5EF4-FFF2-40B4-BE49-F238E27FC236}">
                  <a16:creationId xmlns:a16="http://schemas.microsoft.com/office/drawing/2014/main" id="{D1B88FC2-16F1-F54B-AF84-84958F562218}"/>
                </a:ext>
              </a:extLst>
            </p:cNvPr>
            <p:cNvSpPr>
              <a:spLocks noChangeArrowheads="1"/>
            </p:cNvSpPr>
            <p:nvPr/>
          </p:nvSpPr>
          <p:spPr bwMode="auto">
            <a:xfrm>
              <a:off x="2426" y="1752"/>
              <a:ext cx="454" cy="454"/>
            </a:xfrm>
            <a:prstGeom prst="ellipse">
              <a:avLst/>
            </a:prstGeom>
            <a:solidFill>
              <a:srgbClr val="FFFFFF"/>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3" name="Text Box 12">
              <a:extLst>
                <a:ext uri="{FF2B5EF4-FFF2-40B4-BE49-F238E27FC236}">
                  <a16:creationId xmlns:a16="http://schemas.microsoft.com/office/drawing/2014/main" id="{86CD7580-7990-1F42-8D7B-A11C4B9242F0}"/>
                </a:ext>
              </a:extLst>
            </p:cNvPr>
            <p:cNvSpPr txBox="1">
              <a:spLocks noChangeArrowheads="1"/>
            </p:cNvSpPr>
            <p:nvPr/>
          </p:nvSpPr>
          <p:spPr bwMode="auto">
            <a:xfrm>
              <a:off x="2335" y="1842"/>
              <a:ext cx="1271" cy="2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TW" sz="24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rPr>
                <a:t>Fib(3)</a:t>
              </a:r>
            </a:p>
          </p:txBody>
        </p:sp>
      </p:grpSp>
      <p:grpSp>
        <p:nvGrpSpPr>
          <p:cNvPr id="84" name="Group 14">
            <a:extLst>
              <a:ext uri="{FF2B5EF4-FFF2-40B4-BE49-F238E27FC236}">
                <a16:creationId xmlns:a16="http://schemas.microsoft.com/office/drawing/2014/main" id="{668D3BC1-86B6-EF4B-B95B-68B955D8287E}"/>
              </a:ext>
            </a:extLst>
          </p:cNvPr>
          <p:cNvGrpSpPr>
            <a:grpSpLocks/>
          </p:cNvGrpSpPr>
          <p:nvPr/>
        </p:nvGrpSpPr>
        <p:grpSpPr bwMode="auto">
          <a:xfrm>
            <a:off x="2572284" y="3371838"/>
            <a:ext cx="2017712" cy="720725"/>
            <a:chOff x="2335" y="1752"/>
            <a:chExt cx="1271" cy="454"/>
          </a:xfrm>
        </p:grpSpPr>
        <p:sp>
          <p:nvSpPr>
            <p:cNvPr id="85" name="Oval 15">
              <a:extLst>
                <a:ext uri="{FF2B5EF4-FFF2-40B4-BE49-F238E27FC236}">
                  <a16:creationId xmlns:a16="http://schemas.microsoft.com/office/drawing/2014/main" id="{8551C18F-7CEA-9B43-9179-CE7469818BEC}"/>
                </a:ext>
              </a:extLst>
            </p:cNvPr>
            <p:cNvSpPr>
              <a:spLocks noChangeArrowheads="1"/>
            </p:cNvSpPr>
            <p:nvPr/>
          </p:nvSpPr>
          <p:spPr bwMode="auto">
            <a:xfrm>
              <a:off x="2426" y="1752"/>
              <a:ext cx="454" cy="454"/>
            </a:xfrm>
            <a:prstGeom prst="ellipse">
              <a:avLst/>
            </a:prstGeom>
            <a:solidFill>
              <a:srgbClr val="FFFFFF"/>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6" name="Text Box 16">
              <a:extLst>
                <a:ext uri="{FF2B5EF4-FFF2-40B4-BE49-F238E27FC236}">
                  <a16:creationId xmlns:a16="http://schemas.microsoft.com/office/drawing/2014/main" id="{F6483AF7-3953-274F-9107-CA0AAE6F3C3C}"/>
                </a:ext>
              </a:extLst>
            </p:cNvPr>
            <p:cNvSpPr txBox="1">
              <a:spLocks noChangeArrowheads="1"/>
            </p:cNvSpPr>
            <p:nvPr/>
          </p:nvSpPr>
          <p:spPr bwMode="auto">
            <a:xfrm>
              <a:off x="2335" y="1842"/>
              <a:ext cx="1271" cy="2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TW" sz="24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rPr>
                <a:t>Fib(3)</a:t>
              </a:r>
            </a:p>
          </p:txBody>
        </p:sp>
      </p:grpSp>
      <p:grpSp>
        <p:nvGrpSpPr>
          <p:cNvPr id="87" name="Group 17">
            <a:extLst>
              <a:ext uri="{FF2B5EF4-FFF2-40B4-BE49-F238E27FC236}">
                <a16:creationId xmlns:a16="http://schemas.microsoft.com/office/drawing/2014/main" id="{9CE7BD2F-68B0-E54C-8D83-2852ECE38403}"/>
              </a:ext>
            </a:extLst>
          </p:cNvPr>
          <p:cNvGrpSpPr>
            <a:grpSpLocks/>
          </p:cNvGrpSpPr>
          <p:nvPr/>
        </p:nvGrpSpPr>
        <p:grpSpPr bwMode="auto">
          <a:xfrm>
            <a:off x="3869271" y="3371838"/>
            <a:ext cx="2017713" cy="720725"/>
            <a:chOff x="2335" y="1752"/>
            <a:chExt cx="1271" cy="454"/>
          </a:xfrm>
        </p:grpSpPr>
        <p:sp>
          <p:nvSpPr>
            <p:cNvPr id="88" name="Oval 18">
              <a:extLst>
                <a:ext uri="{FF2B5EF4-FFF2-40B4-BE49-F238E27FC236}">
                  <a16:creationId xmlns:a16="http://schemas.microsoft.com/office/drawing/2014/main" id="{722CD993-3F00-254E-9BC5-B8CF3F276E81}"/>
                </a:ext>
              </a:extLst>
            </p:cNvPr>
            <p:cNvSpPr>
              <a:spLocks noChangeArrowheads="1"/>
            </p:cNvSpPr>
            <p:nvPr/>
          </p:nvSpPr>
          <p:spPr bwMode="auto">
            <a:xfrm>
              <a:off x="2426" y="1752"/>
              <a:ext cx="454" cy="454"/>
            </a:xfrm>
            <a:prstGeom prst="ellipse">
              <a:avLst/>
            </a:prstGeom>
            <a:solidFill>
              <a:srgbClr val="FFFFFF"/>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9" name="Text Box 19">
              <a:extLst>
                <a:ext uri="{FF2B5EF4-FFF2-40B4-BE49-F238E27FC236}">
                  <a16:creationId xmlns:a16="http://schemas.microsoft.com/office/drawing/2014/main" id="{33831714-11F7-DD40-AE6D-D5493A7F16D5}"/>
                </a:ext>
              </a:extLst>
            </p:cNvPr>
            <p:cNvSpPr txBox="1">
              <a:spLocks noChangeArrowheads="1"/>
            </p:cNvSpPr>
            <p:nvPr/>
          </p:nvSpPr>
          <p:spPr bwMode="auto">
            <a:xfrm>
              <a:off x="2335" y="1842"/>
              <a:ext cx="1271" cy="2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TW" sz="24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rPr>
                <a:t>Fib(2)</a:t>
              </a:r>
            </a:p>
          </p:txBody>
        </p:sp>
      </p:grpSp>
      <p:grpSp>
        <p:nvGrpSpPr>
          <p:cNvPr id="90" name="Group 20">
            <a:extLst>
              <a:ext uri="{FF2B5EF4-FFF2-40B4-BE49-F238E27FC236}">
                <a16:creationId xmlns:a16="http://schemas.microsoft.com/office/drawing/2014/main" id="{6DAAC4E0-04A9-3342-A86E-F5EB3F08AD5D}"/>
              </a:ext>
            </a:extLst>
          </p:cNvPr>
          <p:cNvGrpSpPr>
            <a:grpSpLocks/>
          </p:cNvGrpSpPr>
          <p:nvPr/>
        </p:nvGrpSpPr>
        <p:grpSpPr bwMode="auto">
          <a:xfrm>
            <a:off x="4948771" y="3371838"/>
            <a:ext cx="2017713" cy="720725"/>
            <a:chOff x="2335" y="1752"/>
            <a:chExt cx="1271" cy="454"/>
          </a:xfrm>
        </p:grpSpPr>
        <p:sp>
          <p:nvSpPr>
            <p:cNvPr id="91" name="Oval 21">
              <a:extLst>
                <a:ext uri="{FF2B5EF4-FFF2-40B4-BE49-F238E27FC236}">
                  <a16:creationId xmlns:a16="http://schemas.microsoft.com/office/drawing/2014/main" id="{2881DFDB-0722-EC4D-82CB-5E5A64C62869}"/>
                </a:ext>
              </a:extLst>
            </p:cNvPr>
            <p:cNvSpPr>
              <a:spLocks noChangeArrowheads="1"/>
            </p:cNvSpPr>
            <p:nvPr/>
          </p:nvSpPr>
          <p:spPr bwMode="auto">
            <a:xfrm>
              <a:off x="2426" y="1752"/>
              <a:ext cx="454" cy="454"/>
            </a:xfrm>
            <a:prstGeom prst="ellipse">
              <a:avLst/>
            </a:prstGeom>
            <a:solidFill>
              <a:srgbClr val="FFFFFF"/>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2" name="Text Box 22">
              <a:extLst>
                <a:ext uri="{FF2B5EF4-FFF2-40B4-BE49-F238E27FC236}">
                  <a16:creationId xmlns:a16="http://schemas.microsoft.com/office/drawing/2014/main" id="{D07C92FA-818B-884A-8319-C6161771AAB4}"/>
                </a:ext>
              </a:extLst>
            </p:cNvPr>
            <p:cNvSpPr txBox="1">
              <a:spLocks noChangeArrowheads="1"/>
            </p:cNvSpPr>
            <p:nvPr/>
          </p:nvSpPr>
          <p:spPr bwMode="auto">
            <a:xfrm>
              <a:off x="2335" y="1842"/>
              <a:ext cx="1271" cy="2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TW" sz="24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rPr>
                <a:t>Fib(2)</a:t>
              </a:r>
            </a:p>
          </p:txBody>
        </p:sp>
      </p:grpSp>
      <p:grpSp>
        <p:nvGrpSpPr>
          <p:cNvPr id="93" name="Group 23">
            <a:extLst>
              <a:ext uri="{FF2B5EF4-FFF2-40B4-BE49-F238E27FC236}">
                <a16:creationId xmlns:a16="http://schemas.microsoft.com/office/drawing/2014/main" id="{7DCB0E0D-65B3-DE49-A8D8-04194C4E9FF3}"/>
              </a:ext>
            </a:extLst>
          </p:cNvPr>
          <p:cNvGrpSpPr>
            <a:grpSpLocks/>
          </p:cNvGrpSpPr>
          <p:nvPr/>
        </p:nvGrpSpPr>
        <p:grpSpPr bwMode="auto">
          <a:xfrm>
            <a:off x="6533096" y="3371838"/>
            <a:ext cx="2017713" cy="720725"/>
            <a:chOff x="2335" y="1752"/>
            <a:chExt cx="1271" cy="454"/>
          </a:xfrm>
        </p:grpSpPr>
        <p:sp>
          <p:nvSpPr>
            <p:cNvPr id="94" name="Oval 24">
              <a:extLst>
                <a:ext uri="{FF2B5EF4-FFF2-40B4-BE49-F238E27FC236}">
                  <a16:creationId xmlns:a16="http://schemas.microsoft.com/office/drawing/2014/main" id="{422C5B4F-59AC-E54C-89BF-1F2D1D636817}"/>
                </a:ext>
              </a:extLst>
            </p:cNvPr>
            <p:cNvSpPr>
              <a:spLocks noChangeArrowheads="1"/>
            </p:cNvSpPr>
            <p:nvPr/>
          </p:nvSpPr>
          <p:spPr bwMode="auto">
            <a:xfrm>
              <a:off x="2426" y="1752"/>
              <a:ext cx="454" cy="454"/>
            </a:xfrm>
            <a:prstGeom prst="ellipse">
              <a:avLst/>
            </a:prstGeom>
            <a:solidFill>
              <a:srgbClr val="FFFFFF"/>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5" name="Text Box 25">
              <a:extLst>
                <a:ext uri="{FF2B5EF4-FFF2-40B4-BE49-F238E27FC236}">
                  <a16:creationId xmlns:a16="http://schemas.microsoft.com/office/drawing/2014/main" id="{CC52CA50-CCDB-7B42-BE68-589D6A08B9EE}"/>
                </a:ext>
              </a:extLst>
            </p:cNvPr>
            <p:cNvSpPr txBox="1">
              <a:spLocks noChangeArrowheads="1"/>
            </p:cNvSpPr>
            <p:nvPr/>
          </p:nvSpPr>
          <p:spPr bwMode="auto">
            <a:xfrm>
              <a:off x="2335" y="1842"/>
              <a:ext cx="1271" cy="2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Gill Sans MT"/>
                  <a:ea typeface="新細明體" panose="02020500000000000000" pitchFamily="18" charset="-120"/>
                  <a:cs typeface="+mn-cs"/>
                </a:rPr>
                <a:t>Fib(1)</a:t>
              </a:r>
            </a:p>
          </p:txBody>
        </p:sp>
      </p:grpSp>
      <p:grpSp>
        <p:nvGrpSpPr>
          <p:cNvPr id="96" name="Group 26">
            <a:extLst>
              <a:ext uri="{FF2B5EF4-FFF2-40B4-BE49-F238E27FC236}">
                <a16:creationId xmlns:a16="http://schemas.microsoft.com/office/drawing/2014/main" id="{ECA47057-3C65-0F43-BD21-5978B49A219D}"/>
              </a:ext>
            </a:extLst>
          </p:cNvPr>
          <p:cNvGrpSpPr>
            <a:grpSpLocks/>
          </p:cNvGrpSpPr>
          <p:nvPr/>
        </p:nvGrpSpPr>
        <p:grpSpPr bwMode="auto">
          <a:xfrm>
            <a:off x="1637246" y="4306876"/>
            <a:ext cx="2017713" cy="720725"/>
            <a:chOff x="2335" y="1752"/>
            <a:chExt cx="1271" cy="454"/>
          </a:xfrm>
        </p:grpSpPr>
        <p:sp>
          <p:nvSpPr>
            <p:cNvPr id="97" name="Oval 27">
              <a:extLst>
                <a:ext uri="{FF2B5EF4-FFF2-40B4-BE49-F238E27FC236}">
                  <a16:creationId xmlns:a16="http://schemas.microsoft.com/office/drawing/2014/main" id="{3E3AB605-8230-D949-A81F-11BC9F90CDD1}"/>
                </a:ext>
              </a:extLst>
            </p:cNvPr>
            <p:cNvSpPr>
              <a:spLocks noChangeArrowheads="1"/>
            </p:cNvSpPr>
            <p:nvPr/>
          </p:nvSpPr>
          <p:spPr bwMode="auto">
            <a:xfrm>
              <a:off x="2426" y="1752"/>
              <a:ext cx="454" cy="454"/>
            </a:xfrm>
            <a:prstGeom prst="ellipse">
              <a:avLst/>
            </a:prstGeom>
            <a:solidFill>
              <a:srgbClr val="FFFFFF"/>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8" name="Text Box 28">
              <a:extLst>
                <a:ext uri="{FF2B5EF4-FFF2-40B4-BE49-F238E27FC236}">
                  <a16:creationId xmlns:a16="http://schemas.microsoft.com/office/drawing/2014/main" id="{AC10C54D-2DCC-3240-968A-886A2557CA32}"/>
                </a:ext>
              </a:extLst>
            </p:cNvPr>
            <p:cNvSpPr txBox="1">
              <a:spLocks noChangeArrowheads="1"/>
            </p:cNvSpPr>
            <p:nvPr/>
          </p:nvSpPr>
          <p:spPr bwMode="auto">
            <a:xfrm>
              <a:off x="2335" y="1842"/>
              <a:ext cx="1271" cy="2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TW" sz="24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rPr>
                <a:t>Fib(2)</a:t>
              </a:r>
            </a:p>
          </p:txBody>
        </p:sp>
      </p:grpSp>
      <p:grpSp>
        <p:nvGrpSpPr>
          <p:cNvPr id="99" name="Group 29">
            <a:extLst>
              <a:ext uri="{FF2B5EF4-FFF2-40B4-BE49-F238E27FC236}">
                <a16:creationId xmlns:a16="http://schemas.microsoft.com/office/drawing/2014/main" id="{5C05D27B-F87D-F441-A5BD-107FA6A6C1E2}"/>
              </a:ext>
            </a:extLst>
          </p:cNvPr>
          <p:cNvGrpSpPr>
            <a:grpSpLocks/>
          </p:cNvGrpSpPr>
          <p:nvPr/>
        </p:nvGrpSpPr>
        <p:grpSpPr bwMode="auto">
          <a:xfrm>
            <a:off x="2645309" y="4306876"/>
            <a:ext cx="2017712" cy="720725"/>
            <a:chOff x="2335" y="1752"/>
            <a:chExt cx="1271" cy="454"/>
          </a:xfrm>
        </p:grpSpPr>
        <p:sp>
          <p:nvSpPr>
            <p:cNvPr id="100" name="Oval 30">
              <a:extLst>
                <a:ext uri="{FF2B5EF4-FFF2-40B4-BE49-F238E27FC236}">
                  <a16:creationId xmlns:a16="http://schemas.microsoft.com/office/drawing/2014/main" id="{8A14845A-9766-D843-88A8-1A389A94AFBD}"/>
                </a:ext>
              </a:extLst>
            </p:cNvPr>
            <p:cNvSpPr>
              <a:spLocks noChangeArrowheads="1"/>
            </p:cNvSpPr>
            <p:nvPr/>
          </p:nvSpPr>
          <p:spPr bwMode="auto">
            <a:xfrm>
              <a:off x="2426" y="1752"/>
              <a:ext cx="454" cy="454"/>
            </a:xfrm>
            <a:prstGeom prst="ellipse">
              <a:avLst/>
            </a:prstGeom>
            <a:solidFill>
              <a:srgbClr val="FFFFFF"/>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1" name="Text Box 31">
              <a:extLst>
                <a:ext uri="{FF2B5EF4-FFF2-40B4-BE49-F238E27FC236}">
                  <a16:creationId xmlns:a16="http://schemas.microsoft.com/office/drawing/2014/main" id="{0590B8D1-B56F-9646-8D38-38AB511BCA7E}"/>
                </a:ext>
              </a:extLst>
            </p:cNvPr>
            <p:cNvSpPr txBox="1">
              <a:spLocks noChangeArrowheads="1"/>
            </p:cNvSpPr>
            <p:nvPr/>
          </p:nvSpPr>
          <p:spPr bwMode="auto">
            <a:xfrm>
              <a:off x="2335" y="1842"/>
              <a:ext cx="1271" cy="2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TW" sz="24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rPr>
                <a:t>Fib(1)</a:t>
              </a:r>
            </a:p>
          </p:txBody>
        </p:sp>
      </p:grpSp>
      <p:grpSp>
        <p:nvGrpSpPr>
          <p:cNvPr id="102" name="Group 32">
            <a:extLst>
              <a:ext uri="{FF2B5EF4-FFF2-40B4-BE49-F238E27FC236}">
                <a16:creationId xmlns:a16="http://schemas.microsoft.com/office/drawing/2014/main" id="{53B6F422-0910-974F-BD3C-9AF9149BC046}"/>
              </a:ext>
            </a:extLst>
          </p:cNvPr>
          <p:cNvGrpSpPr>
            <a:grpSpLocks/>
          </p:cNvGrpSpPr>
          <p:nvPr/>
        </p:nvGrpSpPr>
        <p:grpSpPr bwMode="auto">
          <a:xfrm>
            <a:off x="916521" y="5243501"/>
            <a:ext cx="2017713" cy="720725"/>
            <a:chOff x="2335" y="1752"/>
            <a:chExt cx="1271" cy="454"/>
          </a:xfrm>
        </p:grpSpPr>
        <p:sp>
          <p:nvSpPr>
            <p:cNvPr id="103" name="Oval 33">
              <a:extLst>
                <a:ext uri="{FF2B5EF4-FFF2-40B4-BE49-F238E27FC236}">
                  <a16:creationId xmlns:a16="http://schemas.microsoft.com/office/drawing/2014/main" id="{9F1574F1-AEB7-7D46-B602-69132C65470C}"/>
                </a:ext>
              </a:extLst>
            </p:cNvPr>
            <p:cNvSpPr>
              <a:spLocks noChangeArrowheads="1"/>
            </p:cNvSpPr>
            <p:nvPr/>
          </p:nvSpPr>
          <p:spPr bwMode="auto">
            <a:xfrm>
              <a:off x="2426" y="1752"/>
              <a:ext cx="454" cy="454"/>
            </a:xfrm>
            <a:prstGeom prst="ellipse">
              <a:avLst/>
            </a:prstGeom>
            <a:solidFill>
              <a:srgbClr val="FFFFFF"/>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4" name="Text Box 34">
              <a:extLst>
                <a:ext uri="{FF2B5EF4-FFF2-40B4-BE49-F238E27FC236}">
                  <a16:creationId xmlns:a16="http://schemas.microsoft.com/office/drawing/2014/main" id="{FC08FD23-A34C-D94B-9431-4DC5F331A52A}"/>
                </a:ext>
              </a:extLst>
            </p:cNvPr>
            <p:cNvSpPr txBox="1">
              <a:spLocks noChangeArrowheads="1"/>
            </p:cNvSpPr>
            <p:nvPr/>
          </p:nvSpPr>
          <p:spPr bwMode="auto">
            <a:xfrm>
              <a:off x="2335" y="1842"/>
              <a:ext cx="1271" cy="2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TW" sz="24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rPr>
                <a:t>Fib(1)</a:t>
              </a:r>
            </a:p>
          </p:txBody>
        </p:sp>
      </p:grpSp>
      <p:grpSp>
        <p:nvGrpSpPr>
          <p:cNvPr id="105" name="Group 35">
            <a:extLst>
              <a:ext uri="{FF2B5EF4-FFF2-40B4-BE49-F238E27FC236}">
                <a16:creationId xmlns:a16="http://schemas.microsoft.com/office/drawing/2014/main" id="{E465173F-1737-C14D-95CE-7C85CF98D01C}"/>
              </a:ext>
            </a:extLst>
          </p:cNvPr>
          <p:cNvGrpSpPr>
            <a:grpSpLocks/>
          </p:cNvGrpSpPr>
          <p:nvPr/>
        </p:nvGrpSpPr>
        <p:grpSpPr bwMode="auto">
          <a:xfrm>
            <a:off x="3580346" y="4308463"/>
            <a:ext cx="2017713" cy="720725"/>
            <a:chOff x="2335" y="1752"/>
            <a:chExt cx="1271" cy="454"/>
          </a:xfrm>
        </p:grpSpPr>
        <p:sp>
          <p:nvSpPr>
            <p:cNvPr id="106" name="Oval 36">
              <a:extLst>
                <a:ext uri="{FF2B5EF4-FFF2-40B4-BE49-F238E27FC236}">
                  <a16:creationId xmlns:a16="http://schemas.microsoft.com/office/drawing/2014/main" id="{A8A71BA0-F798-824C-9BCD-DB1472B411CC}"/>
                </a:ext>
              </a:extLst>
            </p:cNvPr>
            <p:cNvSpPr>
              <a:spLocks noChangeArrowheads="1"/>
            </p:cNvSpPr>
            <p:nvPr/>
          </p:nvSpPr>
          <p:spPr bwMode="auto">
            <a:xfrm>
              <a:off x="2426" y="1752"/>
              <a:ext cx="454" cy="454"/>
            </a:xfrm>
            <a:prstGeom prst="ellipse">
              <a:avLst/>
            </a:prstGeom>
            <a:solidFill>
              <a:srgbClr val="FFFFFF"/>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7" name="Text Box 37">
              <a:extLst>
                <a:ext uri="{FF2B5EF4-FFF2-40B4-BE49-F238E27FC236}">
                  <a16:creationId xmlns:a16="http://schemas.microsoft.com/office/drawing/2014/main" id="{1649A1F3-079C-334C-AFFF-A4BA59C4124B}"/>
                </a:ext>
              </a:extLst>
            </p:cNvPr>
            <p:cNvSpPr txBox="1">
              <a:spLocks noChangeArrowheads="1"/>
            </p:cNvSpPr>
            <p:nvPr/>
          </p:nvSpPr>
          <p:spPr bwMode="auto">
            <a:xfrm>
              <a:off x="2335" y="1842"/>
              <a:ext cx="1271" cy="2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TW" sz="24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rPr>
                <a:t>Fib(1)</a:t>
              </a:r>
            </a:p>
          </p:txBody>
        </p:sp>
      </p:grpSp>
      <p:grpSp>
        <p:nvGrpSpPr>
          <p:cNvPr id="108" name="Group 38">
            <a:extLst>
              <a:ext uri="{FF2B5EF4-FFF2-40B4-BE49-F238E27FC236}">
                <a16:creationId xmlns:a16="http://schemas.microsoft.com/office/drawing/2014/main" id="{B437F3AE-7876-3044-BCB0-B1247F0F6964}"/>
              </a:ext>
            </a:extLst>
          </p:cNvPr>
          <p:cNvGrpSpPr>
            <a:grpSpLocks/>
          </p:cNvGrpSpPr>
          <p:nvPr/>
        </p:nvGrpSpPr>
        <p:grpSpPr bwMode="auto">
          <a:xfrm>
            <a:off x="4588409" y="4308463"/>
            <a:ext cx="2017712" cy="720725"/>
            <a:chOff x="2335" y="1752"/>
            <a:chExt cx="1271" cy="454"/>
          </a:xfrm>
        </p:grpSpPr>
        <p:sp>
          <p:nvSpPr>
            <p:cNvPr id="109" name="Oval 39">
              <a:extLst>
                <a:ext uri="{FF2B5EF4-FFF2-40B4-BE49-F238E27FC236}">
                  <a16:creationId xmlns:a16="http://schemas.microsoft.com/office/drawing/2014/main" id="{E592A331-5265-9043-B590-848949BB386F}"/>
                </a:ext>
              </a:extLst>
            </p:cNvPr>
            <p:cNvSpPr>
              <a:spLocks noChangeArrowheads="1"/>
            </p:cNvSpPr>
            <p:nvPr/>
          </p:nvSpPr>
          <p:spPr bwMode="auto">
            <a:xfrm>
              <a:off x="2426" y="1752"/>
              <a:ext cx="454" cy="454"/>
            </a:xfrm>
            <a:prstGeom prst="ellipse">
              <a:avLst/>
            </a:prstGeom>
            <a:solidFill>
              <a:srgbClr val="FFFFFF"/>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0" name="Text Box 40">
              <a:extLst>
                <a:ext uri="{FF2B5EF4-FFF2-40B4-BE49-F238E27FC236}">
                  <a16:creationId xmlns:a16="http://schemas.microsoft.com/office/drawing/2014/main" id="{84377355-46C6-DF48-BEED-A47F47FCD290}"/>
                </a:ext>
              </a:extLst>
            </p:cNvPr>
            <p:cNvSpPr txBox="1">
              <a:spLocks noChangeArrowheads="1"/>
            </p:cNvSpPr>
            <p:nvPr/>
          </p:nvSpPr>
          <p:spPr bwMode="auto">
            <a:xfrm>
              <a:off x="2335" y="1842"/>
              <a:ext cx="1271" cy="2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TW" sz="24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rPr>
                <a:t>Fib(0)</a:t>
              </a:r>
            </a:p>
          </p:txBody>
        </p:sp>
      </p:grpSp>
      <p:grpSp>
        <p:nvGrpSpPr>
          <p:cNvPr id="111" name="Group 41">
            <a:extLst>
              <a:ext uri="{FF2B5EF4-FFF2-40B4-BE49-F238E27FC236}">
                <a16:creationId xmlns:a16="http://schemas.microsoft.com/office/drawing/2014/main" id="{32B248BF-951E-CF4A-9CFB-823653FD0731}"/>
              </a:ext>
            </a:extLst>
          </p:cNvPr>
          <p:cNvGrpSpPr>
            <a:grpSpLocks/>
          </p:cNvGrpSpPr>
          <p:nvPr/>
        </p:nvGrpSpPr>
        <p:grpSpPr bwMode="auto">
          <a:xfrm>
            <a:off x="1996021" y="5243501"/>
            <a:ext cx="2017713" cy="720725"/>
            <a:chOff x="2335" y="1752"/>
            <a:chExt cx="1271" cy="454"/>
          </a:xfrm>
        </p:grpSpPr>
        <p:sp>
          <p:nvSpPr>
            <p:cNvPr id="112" name="Oval 42">
              <a:extLst>
                <a:ext uri="{FF2B5EF4-FFF2-40B4-BE49-F238E27FC236}">
                  <a16:creationId xmlns:a16="http://schemas.microsoft.com/office/drawing/2014/main" id="{4D984FD9-3876-8E44-9A68-E3E0D75C8E68}"/>
                </a:ext>
              </a:extLst>
            </p:cNvPr>
            <p:cNvSpPr>
              <a:spLocks noChangeArrowheads="1"/>
            </p:cNvSpPr>
            <p:nvPr/>
          </p:nvSpPr>
          <p:spPr bwMode="auto">
            <a:xfrm>
              <a:off x="2426" y="1752"/>
              <a:ext cx="454" cy="454"/>
            </a:xfrm>
            <a:prstGeom prst="ellipse">
              <a:avLst/>
            </a:prstGeom>
            <a:solidFill>
              <a:srgbClr val="FFFFFF"/>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3" name="Text Box 43">
              <a:extLst>
                <a:ext uri="{FF2B5EF4-FFF2-40B4-BE49-F238E27FC236}">
                  <a16:creationId xmlns:a16="http://schemas.microsoft.com/office/drawing/2014/main" id="{21234EA2-B306-0549-8746-D5FA0D129DEF}"/>
                </a:ext>
              </a:extLst>
            </p:cNvPr>
            <p:cNvSpPr txBox="1">
              <a:spLocks noChangeArrowheads="1"/>
            </p:cNvSpPr>
            <p:nvPr/>
          </p:nvSpPr>
          <p:spPr bwMode="auto">
            <a:xfrm>
              <a:off x="2335" y="1842"/>
              <a:ext cx="1271" cy="2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TW" sz="24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rPr>
                <a:t>Fib(0)</a:t>
              </a:r>
            </a:p>
          </p:txBody>
        </p:sp>
      </p:grpSp>
      <p:sp>
        <p:nvSpPr>
          <p:cNvPr id="114" name="Line 44">
            <a:extLst>
              <a:ext uri="{FF2B5EF4-FFF2-40B4-BE49-F238E27FC236}">
                <a16:creationId xmlns:a16="http://schemas.microsoft.com/office/drawing/2014/main" id="{BBA9EE16-8544-DB48-B131-F17861FE4FBB}"/>
              </a:ext>
            </a:extLst>
          </p:cNvPr>
          <p:cNvSpPr>
            <a:spLocks noChangeShapeType="1"/>
          </p:cNvSpPr>
          <p:nvPr/>
        </p:nvSpPr>
        <p:spPr bwMode="auto">
          <a:xfrm flipV="1">
            <a:off x="4158196" y="2292338"/>
            <a:ext cx="647700" cy="358775"/>
          </a:xfrm>
          <a:prstGeom prst="line">
            <a:avLst/>
          </a:prstGeom>
          <a:no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5" name="Line 45">
            <a:extLst>
              <a:ext uri="{FF2B5EF4-FFF2-40B4-BE49-F238E27FC236}">
                <a16:creationId xmlns:a16="http://schemas.microsoft.com/office/drawing/2014/main" id="{9350F583-536C-3140-9855-9444782B7916}"/>
              </a:ext>
            </a:extLst>
          </p:cNvPr>
          <p:cNvSpPr>
            <a:spLocks noChangeShapeType="1"/>
          </p:cNvSpPr>
          <p:nvPr/>
        </p:nvSpPr>
        <p:spPr bwMode="auto">
          <a:xfrm flipV="1">
            <a:off x="3293009" y="3155938"/>
            <a:ext cx="360362" cy="287338"/>
          </a:xfrm>
          <a:prstGeom prst="line">
            <a:avLst/>
          </a:prstGeom>
          <a:no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6" name="Line 46">
            <a:extLst>
              <a:ext uri="{FF2B5EF4-FFF2-40B4-BE49-F238E27FC236}">
                <a16:creationId xmlns:a16="http://schemas.microsoft.com/office/drawing/2014/main" id="{41045F92-4961-F945-90F9-89252011B556}"/>
              </a:ext>
            </a:extLst>
          </p:cNvPr>
          <p:cNvSpPr>
            <a:spLocks noChangeShapeType="1"/>
          </p:cNvSpPr>
          <p:nvPr/>
        </p:nvSpPr>
        <p:spPr bwMode="auto">
          <a:xfrm flipV="1">
            <a:off x="2357971" y="4019538"/>
            <a:ext cx="503238" cy="360363"/>
          </a:xfrm>
          <a:prstGeom prst="line">
            <a:avLst/>
          </a:prstGeom>
          <a:no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7" name="Line 47">
            <a:extLst>
              <a:ext uri="{FF2B5EF4-FFF2-40B4-BE49-F238E27FC236}">
                <a16:creationId xmlns:a16="http://schemas.microsoft.com/office/drawing/2014/main" id="{955F926E-49A5-9042-99FF-70E4ABE9DEB8}"/>
              </a:ext>
            </a:extLst>
          </p:cNvPr>
          <p:cNvSpPr>
            <a:spLocks noChangeShapeType="1"/>
          </p:cNvSpPr>
          <p:nvPr/>
        </p:nvSpPr>
        <p:spPr bwMode="auto">
          <a:xfrm flipV="1">
            <a:off x="1637246" y="4956163"/>
            <a:ext cx="360363" cy="360363"/>
          </a:xfrm>
          <a:prstGeom prst="line">
            <a:avLst/>
          </a:prstGeom>
          <a:no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8" name="Line 48">
            <a:extLst>
              <a:ext uri="{FF2B5EF4-FFF2-40B4-BE49-F238E27FC236}">
                <a16:creationId xmlns:a16="http://schemas.microsoft.com/office/drawing/2014/main" id="{1AB54739-86B2-0048-B968-EF0AFB8807F8}"/>
              </a:ext>
            </a:extLst>
          </p:cNvPr>
          <p:cNvSpPr>
            <a:spLocks noChangeShapeType="1"/>
          </p:cNvSpPr>
          <p:nvPr/>
        </p:nvSpPr>
        <p:spPr bwMode="auto">
          <a:xfrm>
            <a:off x="2284946" y="4956163"/>
            <a:ext cx="144463" cy="287338"/>
          </a:xfrm>
          <a:prstGeom prst="line">
            <a:avLst/>
          </a:prstGeom>
          <a:no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9" name="Line 49">
            <a:extLst>
              <a:ext uri="{FF2B5EF4-FFF2-40B4-BE49-F238E27FC236}">
                <a16:creationId xmlns:a16="http://schemas.microsoft.com/office/drawing/2014/main" id="{3B35CF85-82F1-1549-AD7A-69EB7BAE3F96}"/>
              </a:ext>
            </a:extLst>
          </p:cNvPr>
          <p:cNvSpPr>
            <a:spLocks noChangeShapeType="1"/>
          </p:cNvSpPr>
          <p:nvPr/>
        </p:nvSpPr>
        <p:spPr bwMode="auto">
          <a:xfrm>
            <a:off x="3221571" y="4092563"/>
            <a:ext cx="71438" cy="287338"/>
          </a:xfrm>
          <a:prstGeom prst="line">
            <a:avLst/>
          </a:prstGeom>
          <a:no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0" name="Line 51">
            <a:extLst>
              <a:ext uri="{FF2B5EF4-FFF2-40B4-BE49-F238E27FC236}">
                <a16:creationId xmlns:a16="http://schemas.microsoft.com/office/drawing/2014/main" id="{E8F7A9C2-47EB-9D4F-93B7-52F322E69514}"/>
              </a:ext>
            </a:extLst>
          </p:cNvPr>
          <p:cNvSpPr>
            <a:spLocks noChangeShapeType="1"/>
          </p:cNvSpPr>
          <p:nvPr/>
        </p:nvSpPr>
        <p:spPr bwMode="auto">
          <a:xfrm>
            <a:off x="4085171" y="3155938"/>
            <a:ext cx="144463" cy="215900"/>
          </a:xfrm>
          <a:prstGeom prst="line">
            <a:avLst/>
          </a:prstGeom>
          <a:no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1" name="Line 52">
            <a:extLst>
              <a:ext uri="{FF2B5EF4-FFF2-40B4-BE49-F238E27FC236}">
                <a16:creationId xmlns:a16="http://schemas.microsoft.com/office/drawing/2014/main" id="{356A9CD2-5511-0945-AA36-50919F358610}"/>
              </a:ext>
            </a:extLst>
          </p:cNvPr>
          <p:cNvSpPr>
            <a:spLocks noChangeShapeType="1"/>
          </p:cNvSpPr>
          <p:nvPr/>
        </p:nvSpPr>
        <p:spPr bwMode="auto">
          <a:xfrm flipV="1">
            <a:off x="4158196" y="4092563"/>
            <a:ext cx="142875" cy="215900"/>
          </a:xfrm>
          <a:prstGeom prst="line">
            <a:avLst/>
          </a:prstGeom>
          <a:no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2" name="Line 53">
            <a:extLst>
              <a:ext uri="{FF2B5EF4-FFF2-40B4-BE49-F238E27FC236}">
                <a16:creationId xmlns:a16="http://schemas.microsoft.com/office/drawing/2014/main" id="{8092F862-0731-BC4D-A7C6-385819636ECF}"/>
              </a:ext>
            </a:extLst>
          </p:cNvPr>
          <p:cNvSpPr>
            <a:spLocks noChangeShapeType="1"/>
          </p:cNvSpPr>
          <p:nvPr/>
        </p:nvSpPr>
        <p:spPr bwMode="auto">
          <a:xfrm>
            <a:off x="4661434" y="4019538"/>
            <a:ext cx="287337" cy="360363"/>
          </a:xfrm>
          <a:prstGeom prst="line">
            <a:avLst/>
          </a:prstGeom>
          <a:no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3" name="Line 54">
            <a:extLst>
              <a:ext uri="{FF2B5EF4-FFF2-40B4-BE49-F238E27FC236}">
                <a16:creationId xmlns:a16="http://schemas.microsoft.com/office/drawing/2014/main" id="{FA98ECE2-DB2D-2A45-9F35-A81148EEDDB1}"/>
              </a:ext>
            </a:extLst>
          </p:cNvPr>
          <p:cNvSpPr>
            <a:spLocks noChangeShapeType="1"/>
          </p:cNvSpPr>
          <p:nvPr/>
        </p:nvSpPr>
        <p:spPr bwMode="auto">
          <a:xfrm>
            <a:off x="5382159" y="2219313"/>
            <a:ext cx="576262" cy="360363"/>
          </a:xfrm>
          <a:prstGeom prst="line">
            <a:avLst/>
          </a:prstGeom>
          <a:no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4" name="Line 55">
            <a:extLst>
              <a:ext uri="{FF2B5EF4-FFF2-40B4-BE49-F238E27FC236}">
                <a16:creationId xmlns:a16="http://schemas.microsoft.com/office/drawing/2014/main" id="{9222858E-A535-D248-A256-65A2938143A8}"/>
              </a:ext>
            </a:extLst>
          </p:cNvPr>
          <p:cNvSpPr>
            <a:spLocks noChangeShapeType="1"/>
          </p:cNvSpPr>
          <p:nvPr/>
        </p:nvSpPr>
        <p:spPr bwMode="auto">
          <a:xfrm flipH="1">
            <a:off x="5669496" y="3155938"/>
            <a:ext cx="288925" cy="287338"/>
          </a:xfrm>
          <a:prstGeom prst="line">
            <a:avLst/>
          </a:prstGeom>
          <a:no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5" name="Line 56">
            <a:extLst>
              <a:ext uri="{FF2B5EF4-FFF2-40B4-BE49-F238E27FC236}">
                <a16:creationId xmlns:a16="http://schemas.microsoft.com/office/drawing/2014/main" id="{AD131DF6-24FA-234C-BDBD-498985C64827}"/>
              </a:ext>
            </a:extLst>
          </p:cNvPr>
          <p:cNvSpPr>
            <a:spLocks noChangeShapeType="1"/>
          </p:cNvSpPr>
          <p:nvPr/>
        </p:nvSpPr>
        <p:spPr bwMode="auto">
          <a:xfrm>
            <a:off x="6461659" y="3084501"/>
            <a:ext cx="504825" cy="287337"/>
          </a:xfrm>
          <a:prstGeom prst="line">
            <a:avLst/>
          </a:prstGeom>
          <a:no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6" name="Oval 58">
            <a:extLst>
              <a:ext uri="{FF2B5EF4-FFF2-40B4-BE49-F238E27FC236}">
                <a16:creationId xmlns:a16="http://schemas.microsoft.com/office/drawing/2014/main" id="{9894F1E9-38A6-EE4E-839D-A846DF585B44}"/>
              </a:ext>
            </a:extLst>
          </p:cNvPr>
          <p:cNvSpPr>
            <a:spLocks noChangeArrowheads="1"/>
          </p:cNvSpPr>
          <p:nvPr/>
        </p:nvSpPr>
        <p:spPr bwMode="auto">
          <a:xfrm>
            <a:off x="4732871" y="1714488"/>
            <a:ext cx="720725" cy="720725"/>
          </a:xfrm>
          <a:prstGeom prst="ellipse">
            <a:avLst/>
          </a:prstGeom>
          <a:solidFill>
            <a:srgbClr val="FF0000">
              <a:alpha val="39999"/>
            </a:srgbClr>
          </a:solidFill>
          <a:ln w="9525">
            <a:solidFill>
              <a:srgbClr val="FF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7" name="Line 69">
            <a:extLst>
              <a:ext uri="{FF2B5EF4-FFF2-40B4-BE49-F238E27FC236}">
                <a16:creationId xmlns:a16="http://schemas.microsoft.com/office/drawing/2014/main" id="{1568AAFA-B28F-F24B-92F1-2E68FEFAD025}"/>
              </a:ext>
            </a:extLst>
          </p:cNvPr>
          <p:cNvSpPr>
            <a:spLocks noChangeShapeType="1"/>
          </p:cNvSpPr>
          <p:nvPr/>
        </p:nvSpPr>
        <p:spPr bwMode="auto">
          <a:xfrm>
            <a:off x="5598059" y="4092563"/>
            <a:ext cx="142875" cy="215900"/>
          </a:xfrm>
          <a:prstGeom prst="line">
            <a:avLst/>
          </a:prstGeom>
          <a:no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8" name="Line 70">
            <a:extLst>
              <a:ext uri="{FF2B5EF4-FFF2-40B4-BE49-F238E27FC236}">
                <a16:creationId xmlns:a16="http://schemas.microsoft.com/office/drawing/2014/main" id="{215B4BC2-AA6A-B440-AFC9-7DF459C6CF09}"/>
              </a:ext>
            </a:extLst>
          </p:cNvPr>
          <p:cNvSpPr>
            <a:spLocks noChangeShapeType="1"/>
          </p:cNvSpPr>
          <p:nvPr/>
        </p:nvSpPr>
        <p:spPr bwMode="auto">
          <a:xfrm>
            <a:off x="5740934" y="3948101"/>
            <a:ext cx="865187" cy="360362"/>
          </a:xfrm>
          <a:prstGeom prst="line">
            <a:avLst/>
          </a:prstGeom>
          <a:no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9" name="文字方塊 67">
            <a:extLst>
              <a:ext uri="{FF2B5EF4-FFF2-40B4-BE49-F238E27FC236}">
                <a16:creationId xmlns:a16="http://schemas.microsoft.com/office/drawing/2014/main" id="{85A4DEF1-ECD4-E040-BD05-20F069DE69C6}"/>
              </a:ext>
            </a:extLst>
          </p:cNvPr>
          <p:cNvSpPr txBox="1"/>
          <p:nvPr/>
        </p:nvSpPr>
        <p:spPr>
          <a:xfrm>
            <a:off x="4207575" y="5558641"/>
            <a:ext cx="37147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FF0000"/>
                </a:solidFill>
                <a:effectLst/>
                <a:uLnTx/>
                <a:uFillTx/>
                <a:latin typeface="Gill Sans MT"/>
                <a:ea typeface="新細明體" panose="02020500000000000000" pitchFamily="18" charset="-120"/>
                <a:cs typeface="+mn-cs"/>
              </a:rPr>
              <a:t>What is the big-O</a:t>
            </a:r>
            <a:r>
              <a:rPr kumimoji="0" lang="en-US" altLang="zh-TW" sz="1800" b="1" i="0" u="none" strike="noStrike" kern="1200" cap="none" spc="0" normalizeH="0" noProof="0" dirty="0">
                <a:ln>
                  <a:noFill/>
                </a:ln>
                <a:solidFill>
                  <a:srgbClr val="FF0000"/>
                </a:solidFill>
                <a:effectLst/>
                <a:uLnTx/>
                <a:uFillTx/>
                <a:latin typeface="Gill Sans MT"/>
                <a:ea typeface="新細明體" panose="02020500000000000000" pitchFamily="18" charset="-120"/>
                <a:cs typeface="+mn-cs"/>
              </a:rPr>
              <a:t> complexity?</a:t>
            </a:r>
            <a:endParaRPr kumimoji="0" lang="zh-TW" altLang="en-US" sz="1800" b="1" i="0" u="none" strike="noStrike" kern="1200" cap="none" spc="0" normalizeH="0" baseline="0" noProof="0" dirty="0">
              <a:ln>
                <a:noFill/>
              </a:ln>
              <a:solidFill>
                <a:srgbClr val="FF0000"/>
              </a:solidFill>
              <a:effectLst/>
              <a:uLnTx/>
              <a:uFillTx/>
              <a:latin typeface="Gill Sans MT"/>
              <a:ea typeface="新細明體" panose="02020500000000000000" pitchFamily="18" charset="-120"/>
              <a:cs typeface="+mn-cs"/>
            </a:endParaRPr>
          </a:p>
        </p:txBody>
      </p:sp>
    </p:spTree>
    <p:extLst>
      <p:ext uri="{BB962C8B-B14F-4D97-AF65-F5344CB8AC3E}">
        <p14:creationId xmlns:p14="http://schemas.microsoft.com/office/powerpoint/2010/main" val="2273015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anim calcmode="lin" valueType="num">
                                      <p:cBhvr>
                                        <p:cTn id="8" dur="500" fill="hold"/>
                                        <p:tgtEl>
                                          <p:spTgt spid="75"/>
                                        </p:tgtEl>
                                        <p:attrNameLst>
                                          <p:attrName>ppt_x</p:attrName>
                                        </p:attrNameLst>
                                      </p:cBhvr>
                                      <p:tavLst>
                                        <p:tav tm="0">
                                          <p:val>
                                            <p:strVal val="#ppt_x"/>
                                          </p:val>
                                        </p:tav>
                                        <p:tav tm="100000">
                                          <p:val>
                                            <p:strVal val="#ppt_x"/>
                                          </p:val>
                                        </p:tav>
                                      </p:tavLst>
                                    </p:anim>
                                    <p:anim calcmode="lin" valueType="num">
                                      <p:cBhvr>
                                        <p:cTn id="9" dur="450" decel="100000" fill="hold"/>
                                        <p:tgtEl>
                                          <p:spTgt spid="75"/>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75"/>
                                        </p:tgtEl>
                                        <p:attrNameLst>
                                          <p:attrName>ppt_y</p:attrName>
                                        </p:attrNameLst>
                                      </p:cBhvr>
                                      <p:tavLst>
                                        <p:tav tm="0">
                                          <p:val>
                                            <p:strVal val="#ppt_y-.03"/>
                                          </p:val>
                                        </p:tav>
                                        <p:tav tm="100000">
                                          <p:val>
                                            <p:strVal val="#ppt_y"/>
                                          </p:val>
                                        </p:tav>
                                      </p:tavLst>
                                    </p:anim>
                                  </p:childTnLst>
                                </p:cTn>
                              </p:par>
                            </p:childTnLst>
                          </p:cTn>
                        </p:par>
                        <p:par>
                          <p:cTn id="11" fill="hold">
                            <p:stCondLst>
                              <p:cond delay="500"/>
                            </p:stCondLst>
                            <p:childTnLst>
                              <p:par>
                                <p:cTn id="12" presetID="37" presetClass="entr" presetSubtype="0" fill="hold" nodeType="afterEffect">
                                  <p:stCondLst>
                                    <p:cond delay="0"/>
                                  </p:stCondLst>
                                  <p:childTnLst>
                                    <p:set>
                                      <p:cBhvr>
                                        <p:cTn id="13" dur="1" fill="hold">
                                          <p:stCondLst>
                                            <p:cond delay="0"/>
                                          </p:stCondLst>
                                        </p:cTn>
                                        <p:tgtEl>
                                          <p:spTgt spid="78"/>
                                        </p:tgtEl>
                                        <p:attrNameLst>
                                          <p:attrName>style.visibility</p:attrName>
                                        </p:attrNameLst>
                                      </p:cBhvr>
                                      <p:to>
                                        <p:strVal val="visible"/>
                                      </p:to>
                                    </p:set>
                                    <p:animEffect transition="in" filter="fade">
                                      <p:cBhvr>
                                        <p:cTn id="14" dur="500"/>
                                        <p:tgtEl>
                                          <p:spTgt spid="78"/>
                                        </p:tgtEl>
                                      </p:cBhvr>
                                    </p:animEffect>
                                    <p:anim calcmode="lin" valueType="num">
                                      <p:cBhvr>
                                        <p:cTn id="15" dur="500" fill="hold"/>
                                        <p:tgtEl>
                                          <p:spTgt spid="78"/>
                                        </p:tgtEl>
                                        <p:attrNameLst>
                                          <p:attrName>ppt_x</p:attrName>
                                        </p:attrNameLst>
                                      </p:cBhvr>
                                      <p:tavLst>
                                        <p:tav tm="0">
                                          <p:val>
                                            <p:strVal val="#ppt_x"/>
                                          </p:val>
                                        </p:tav>
                                        <p:tav tm="100000">
                                          <p:val>
                                            <p:strVal val="#ppt_x"/>
                                          </p:val>
                                        </p:tav>
                                      </p:tavLst>
                                    </p:anim>
                                    <p:anim calcmode="lin" valueType="num">
                                      <p:cBhvr>
                                        <p:cTn id="16" dur="450" decel="100000" fill="hold"/>
                                        <p:tgtEl>
                                          <p:spTgt spid="78"/>
                                        </p:tgtEl>
                                        <p:attrNameLst>
                                          <p:attrName>ppt_y</p:attrName>
                                        </p:attrNameLst>
                                      </p:cBhvr>
                                      <p:tavLst>
                                        <p:tav tm="0">
                                          <p:val>
                                            <p:strVal val="#ppt_y+1"/>
                                          </p:val>
                                        </p:tav>
                                        <p:tav tm="100000">
                                          <p:val>
                                            <p:strVal val="#ppt_y-.03"/>
                                          </p:val>
                                        </p:tav>
                                      </p:tavLst>
                                    </p:anim>
                                    <p:anim calcmode="lin" valueType="num">
                                      <p:cBhvr>
                                        <p:cTn id="17" dur="50" accel="100000" fill="hold">
                                          <p:stCondLst>
                                            <p:cond delay="450"/>
                                          </p:stCondLst>
                                        </p:cTn>
                                        <p:tgtEl>
                                          <p:spTgt spid="78"/>
                                        </p:tgtEl>
                                        <p:attrNameLst>
                                          <p:attrName>ppt_y</p:attrName>
                                        </p:attrNameLst>
                                      </p:cBhvr>
                                      <p:tavLst>
                                        <p:tav tm="0">
                                          <p:val>
                                            <p:strVal val="#ppt_y-.03"/>
                                          </p:val>
                                        </p:tav>
                                        <p:tav tm="100000">
                                          <p:val>
                                            <p:strVal val="#ppt_y"/>
                                          </p:val>
                                        </p:tav>
                                      </p:tavLst>
                                    </p:anim>
                                  </p:childTnLst>
                                </p:cTn>
                              </p:par>
                              <p:par>
                                <p:cTn id="18" presetID="37" presetClass="entr" presetSubtype="0" fill="hold" grpId="0" nodeType="withEffect">
                                  <p:stCondLst>
                                    <p:cond delay="0"/>
                                  </p:stCondLst>
                                  <p:childTnLst>
                                    <p:set>
                                      <p:cBhvr>
                                        <p:cTn id="19" dur="1" fill="hold">
                                          <p:stCondLst>
                                            <p:cond delay="0"/>
                                          </p:stCondLst>
                                        </p:cTn>
                                        <p:tgtEl>
                                          <p:spTgt spid="114"/>
                                        </p:tgtEl>
                                        <p:attrNameLst>
                                          <p:attrName>style.visibility</p:attrName>
                                        </p:attrNameLst>
                                      </p:cBhvr>
                                      <p:to>
                                        <p:strVal val="visible"/>
                                      </p:to>
                                    </p:set>
                                    <p:animEffect transition="in" filter="fade">
                                      <p:cBhvr>
                                        <p:cTn id="20" dur="500"/>
                                        <p:tgtEl>
                                          <p:spTgt spid="114"/>
                                        </p:tgtEl>
                                      </p:cBhvr>
                                    </p:animEffect>
                                    <p:anim calcmode="lin" valueType="num">
                                      <p:cBhvr>
                                        <p:cTn id="21" dur="500" fill="hold"/>
                                        <p:tgtEl>
                                          <p:spTgt spid="114"/>
                                        </p:tgtEl>
                                        <p:attrNameLst>
                                          <p:attrName>ppt_x</p:attrName>
                                        </p:attrNameLst>
                                      </p:cBhvr>
                                      <p:tavLst>
                                        <p:tav tm="0">
                                          <p:val>
                                            <p:strVal val="#ppt_x"/>
                                          </p:val>
                                        </p:tav>
                                        <p:tav tm="100000">
                                          <p:val>
                                            <p:strVal val="#ppt_x"/>
                                          </p:val>
                                        </p:tav>
                                      </p:tavLst>
                                    </p:anim>
                                    <p:anim calcmode="lin" valueType="num">
                                      <p:cBhvr>
                                        <p:cTn id="22" dur="450" decel="100000" fill="hold"/>
                                        <p:tgtEl>
                                          <p:spTgt spid="114"/>
                                        </p:tgtEl>
                                        <p:attrNameLst>
                                          <p:attrName>ppt_y</p:attrName>
                                        </p:attrNameLst>
                                      </p:cBhvr>
                                      <p:tavLst>
                                        <p:tav tm="0">
                                          <p:val>
                                            <p:strVal val="#ppt_y+1"/>
                                          </p:val>
                                        </p:tav>
                                        <p:tav tm="100000">
                                          <p:val>
                                            <p:strVal val="#ppt_y-.03"/>
                                          </p:val>
                                        </p:tav>
                                      </p:tavLst>
                                    </p:anim>
                                    <p:anim calcmode="lin" valueType="num">
                                      <p:cBhvr>
                                        <p:cTn id="23" dur="50" accel="100000" fill="hold">
                                          <p:stCondLst>
                                            <p:cond delay="450"/>
                                          </p:stCondLst>
                                        </p:cTn>
                                        <p:tgtEl>
                                          <p:spTgt spid="114"/>
                                        </p:tgtEl>
                                        <p:attrNameLst>
                                          <p:attrName>ppt_y</p:attrName>
                                        </p:attrNameLst>
                                      </p:cBhvr>
                                      <p:tavLst>
                                        <p:tav tm="0">
                                          <p:val>
                                            <p:strVal val="#ppt_y-.03"/>
                                          </p:val>
                                        </p:tav>
                                        <p:tav tm="100000">
                                          <p:val>
                                            <p:strVal val="#ppt_y"/>
                                          </p:val>
                                        </p:tav>
                                      </p:tavLst>
                                    </p:anim>
                                  </p:childTnLst>
                                </p:cTn>
                              </p:par>
                            </p:childTnLst>
                          </p:cTn>
                        </p:par>
                        <p:par>
                          <p:cTn id="24" fill="hold">
                            <p:stCondLst>
                              <p:cond delay="1000"/>
                            </p:stCondLst>
                            <p:childTnLst>
                              <p:par>
                                <p:cTn id="25" presetID="0" presetClass="path" presetSubtype="0" accel="50000" decel="50000" fill="hold" grpId="0" nodeType="afterEffect">
                                  <p:stCondLst>
                                    <p:cond delay="0"/>
                                  </p:stCondLst>
                                  <p:childTnLst>
                                    <p:animMotion origin="layout" path="M -2.77778E-7 -0.01041 L -0.13385 0.11537 " pathEditMode="relative" rAng="0" ptsTypes="AA">
                                      <p:cBhvr>
                                        <p:cTn id="26" dur="500" fill="hold"/>
                                        <p:tgtEl>
                                          <p:spTgt spid="126"/>
                                        </p:tgtEl>
                                        <p:attrNameLst>
                                          <p:attrName>ppt_x</p:attrName>
                                          <p:attrName>ppt_y</p:attrName>
                                        </p:attrNameLst>
                                      </p:cBhvr>
                                      <p:rCtr x="-6700" y="6300"/>
                                    </p:animMotion>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500"/>
                                        <p:tgtEl>
                                          <p:spTgt spid="84"/>
                                        </p:tgtEl>
                                      </p:cBhvr>
                                    </p:animEffect>
                                    <p:anim calcmode="lin" valueType="num">
                                      <p:cBhvr>
                                        <p:cTn id="32" dur="500" fill="hold"/>
                                        <p:tgtEl>
                                          <p:spTgt spid="84"/>
                                        </p:tgtEl>
                                        <p:attrNameLst>
                                          <p:attrName>ppt_x</p:attrName>
                                        </p:attrNameLst>
                                      </p:cBhvr>
                                      <p:tavLst>
                                        <p:tav tm="0">
                                          <p:val>
                                            <p:strVal val="#ppt_x"/>
                                          </p:val>
                                        </p:tav>
                                        <p:tav tm="100000">
                                          <p:val>
                                            <p:strVal val="#ppt_x"/>
                                          </p:val>
                                        </p:tav>
                                      </p:tavLst>
                                    </p:anim>
                                    <p:anim calcmode="lin" valueType="num">
                                      <p:cBhvr>
                                        <p:cTn id="33" dur="450" decel="100000" fill="hold"/>
                                        <p:tgtEl>
                                          <p:spTgt spid="84"/>
                                        </p:tgtEl>
                                        <p:attrNameLst>
                                          <p:attrName>ppt_y</p:attrName>
                                        </p:attrNameLst>
                                      </p:cBhvr>
                                      <p:tavLst>
                                        <p:tav tm="0">
                                          <p:val>
                                            <p:strVal val="#ppt_y+1"/>
                                          </p:val>
                                        </p:tav>
                                        <p:tav tm="100000">
                                          <p:val>
                                            <p:strVal val="#ppt_y-.03"/>
                                          </p:val>
                                        </p:tav>
                                      </p:tavLst>
                                    </p:anim>
                                    <p:anim calcmode="lin" valueType="num">
                                      <p:cBhvr>
                                        <p:cTn id="34" dur="50" accel="100000" fill="hold">
                                          <p:stCondLst>
                                            <p:cond delay="450"/>
                                          </p:stCondLst>
                                        </p:cTn>
                                        <p:tgtEl>
                                          <p:spTgt spid="8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15"/>
                                        </p:tgtEl>
                                        <p:attrNameLst>
                                          <p:attrName>style.visibility</p:attrName>
                                        </p:attrNameLst>
                                      </p:cBhvr>
                                      <p:to>
                                        <p:strVal val="visible"/>
                                      </p:to>
                                    </p:set>
                                    <p:animEffect transition="in" filter="fade">
                                      <p:cBhvr>
                                        <p:cTn id="37" dur="500"/>
                                        <p:tgtEl>
                                          <p:spTgt spid="115"/>
                                        </p:tgtEl>
                                      </p:cBhvr>
                                    </p:animEffect>
                                    <p:anim calcmode="lin" valueType="num">
                                      <p:cBhvr>
                                        <p:cTn id="38" dur="500" fill="hold"/>
                                        <p:tgtEl>
                                          <p:spTgt spid="115"/>
                                        </p:tgtEl>
                                        <p:attrNameLst>
                                          <p:attrName>ppt_x</p:attrName>
                                        </p:attrNameLst>
                                      </p:cBhvr>
                                      <p:tavLst>
                                        <p:tav tm="0">
                                          <p:val>
                                            <p:strVal val="#ppt_x"/>
                                          </p:val>
                                        </p:tav>
                                        <p:tav tm="100000">
                                          <p:val>
                                            <p:strVal val="#ppt_x"/>
                                          </p:val>
                                        </p:tav>
                                      </p:tavLst>
                                    </p:anim>
                                    <p:anim calcmode="lin" valueType="num">
                                      <p:cBhvr>
                                        <p:cTn id="39" dur="450" decel="100000" fill="hold"/>
                                        <p:tgtEl>
                                          <p:spTgt spid="115"/>
                                        </p:tgtEl>
                                        <p:attrNameLst>
                                          <p:attrName>ppt_y</p:attrName>
                                        </p:attrNameLst>
                                      </p:cBhvr>
                                      <p:tavLst>
                                        <p:tav tm="0">
                                          <p:val>
                                            <p:strVal val="#ppt_y+1"/>
                                          </p:val>
                                        </p:tav>
                                        <p:tav tm="100000">
                                          <p:val>
                                            <p:strVal val="#ppt_y-.03"/>
                                          </p:val>
                                        </p:tav>
                                      </p:tavLst>
                                    </p:anim>
                                    <p:anim calcmode="lin" valueType="num">
                                      <p:cBhvr>
                                        <p:cTn id="40" dur="50" accel="100000" fill="hold">
                                          <p:stCondLst>
                                            <p:cond delay="450"/>
                                          </p:stCondLst>
                                        </p:cTn>
                                        <p:tgtEl>
                                          <p:spTgt spid="115"/>
                                        </p:tgtEl>
                                        <p:attrNameLst>
                                          <p:attrName>ppt_y</p:attrName>
                                        </p:attrNameLst>
                                      </p:cBhvr>
                                      <p:tavLst>
                                        <p:tav tm="0">
                                          <p:val>
                                            <p:strVal val="#ppt_y-.03"/>
                                          </p:val>
                                        </p:tav>
                                        <p:tav tm="100000">
                                          <p:val>
                                            <p:strVal val="#ppt_y"/>
                                          </p:val>
                                        </p:tav>
                                      </p:tavLst>
                                    </p:anim>
                                  </p:childTnLst>
                                </p:cTn>
                              </p:par>
                            </p:childTnLst>
                          </p:cTn>
                        </p:par>
                        <p:par>
                          <p:cTn id="41" fill="hold">
                            <p:stCondLst>
                              <p:cond delay="500"/>
                            </p:stCondLst>
                            <p:childTnLst>
                              <p:par>
                                <p:cTn id="42" presetID="0" presetClass="path" presetSubtype="0" accel="50000" decel="50000" fill="hold" grpId="1" nodeType="afterEffect">
                                  <p:stCondLst>
                                    <p:cond delay="0"/>
                                  </p:stCondLst>
                                  <p:childTnLst>
                                    <p:animMotion origin="layout" path="M -0.13385 0.11537 L -0.22049 0.24138 " pathEditMode="relative" ptsTypes="AA">
                                      <p:cBhvr>
                                        <p:cTn id="43" dur="500" fill="hold"/>
                                        <p:tgtEl>
                                          <p:spTgt spid="126"/>
                                        </p:tgtEl>
                                        <p:attrNameLst>
                                          <p:attrName>ppt_x</p:attrName>
                                          <p:attrName>ppt_y</p:attrName>
                                        </p:attrNameLst>
                                      </p:cBhvr>
                                    </p:animMotion>
                                  </p:childTnLst>
                                </p:cTn>
                              </p:par>
                            </p:childTnLst>
                          </p:cTn>
                        </p:par>
                        <p:par>
                          <p:cTn id="44" fill="hold">
                            <p:stCondLst>
                              <p:cond delay="1000"/>
                            </p:stCondLst>
                            <p:childTnLst>
                              <p:par>
                                <p:cTn id="45" presetID="37" presetClass="entr" presetSubtype="0" fill="hold" nodeType="afterEffect">
                                  <p:stCondLst>
                                    <p:cond delay="0"/>
                                  </p:stCondLst>
                                  <p:childTnLst>
                                    <p:set>
                                      <p:cBhvr>
                                        <p:cTn id="46" dur="1" fill="hold">
                                          <p:stCondLst>
                                            <p:cond delay="0"/>
                                          </p:stCondLst>
                                        </p:cTn>
                                        <p:tgtEl>
                                          <p:spTgt spid="96"/>
                                        </p:tgtEl>
                                        <p:attrNameLst>
                                          <p:attrName>style.visibility</p:attrName>
                                        </p:attrNameLst>
                                      </p:cBhvr>
                                      <p:to>
                                        <p:strVal val="visible"/>
                                      </p:to>
                                    </p:set>
                                    <p:animEffect transition="in" filter="fade">
                                      <p:cBhvr>
                                        <p:cTn id="47" dur="500"/>
                                        <p:tgtEl>
                                          <p:spTgt spid="96"/>
                                        </p:tgtEl>
                                      </p:cBhvr>
                                    </p:animEffect>
                                    <p:anim calcmode="lin" valueType="num">
                                      <p:cBhvr>
                                        <p:cTn id="48" dur="500" fill="hold"/>
                                        <p:tgtEl>
                                          <p:spTgt spid="96"/>
                                        </p:tgtEl>
                                        <p:attrNameLst>
                                          <p:attrName>ppt_x</p:attrName>
                                        </p:attrNameLst>
                                      </p:cBhvr>
                                      <p:tavLst>
                                        <p:tav tm="0">
                                          <p:val>
                                            <p:strVal val="#ppt_x"/>
                                          </p:val>
                                        </p:tav>
                                        <p:tav tm="100000">
                                          <p:val>
                                            <p:strVal val="#ppt_x"/>
                                          </p:val>
                                        </p:tav>
                                      </p:tavLst>
                                    </p:anim>
                                    <p:anim calcmode="lin" valueType="num">
                                      <p:cBhvr>
                                        <p:cTn id="49" dur="450" decel="100000" fill="hold"/>
                                        <p:tgtEl>
                                          <p:spTgt spid="96"/>
                                        </p:tgtEl>
                                        <p:attrNameLst>
                                          <p:attrName>ppt_y</p:attrName>
                                        </p:attrNameLst>
                                      </p:cBhvr>
                                      <p:tavLst>
                                        <p:tav tm="0">
                                          <p:val>
                                            <p:strVal val="#ppt_y+1"/>
                                          </p:val>
                                        </p:tav>
                                        <p:tav tm="100000">
                                          <p:val>
                                            <p:strVal val="#ppt_y-.03"/>
                                          </p:val>
                                        </p:tav>
                                      </p:tavLst>
                                    </p:anim>
                                    <p:anim calcmode="lin" valueType="num">
                                      <p:cBhvr>
                                        <p:cTn id="50" dur="50" accel="100000" fill="hold">
                                          <p:stCondLst>
                                            <p:cond delay="450"/>
                                          </p:stCondLst>
                                        </p:cTn>
                                        <p:tgtEl>
                                          <p:spTgt spid="96"/>
                                        </p:tgtEl>
                                        <p:attrNameLst>
                                          <p:attrName>ppt_y</p:attrName>
                                        </p:attrNameLst>
                                      </p:cBhvr>
                                      <p:tavLst>
                                        <p:tav tm="0">
                                          <p:val>
                                            <p:strVal val="#ppt_y-.03"/>
                                          </p:val>
                                        </p:tav>
                                        <p:tav tm="100000">
                                          <p:val>
                                            <p:strVal val="#ppt_y"/>
                                          </p:val>
                                        </p:tav>
                                      </p:tavLst>
                                    </p:anim>
                                  </p:childTnLst>
                                </p:cTn>
                              </p:par>
                              <p:par>
                                <p:cTn id="51" presetID="37" presetClass="entr" presetSubtype="0" fill="hold" grpId="0" nodeType="withEffect">
                                  <p:stCondLst>
                                    <p:cond delay="0"/>
                                  </p:stCondLst>
                                  <p:childTnLst>
                                    <p:set>
                                      <p:cBhvr>
                                        <p:cTn id="52" dur="1" fill="hold">
                                          <p:stCondLst>
                                            <p:cond delay="0"/>
                                          </p:stCondLst>
                                        </p:cTn>
                                        <p:tgtEl>
                                          <p:spTgt spid="116"/>
                                        </p:tgtEl>
                                        <p:attrNameLst>
                                          <p:attrName>style.visibility</p:attrName>
                                        </p:attrNameLst>
                                      </p:cBhvr>
                                      <p:to>
                                        <p:strVal val="visible"/>
                                      </p:to>
                                    </p:set>
                                    <p:animEffect transition="in" filter="fade">
                                      <p:cBhvr>
                                        <p:cTn id="53" dur="500"/>
                                        <p:tgtEl>
                                          <p:spTgt spid="116"/>
                                        </p:tgtEl>
                                      </p:cBhvr>
                                    </p:animEffect>
                                    <p:anim calcmode="lin" valueType="num">
                                      <p:cBhvr>
                                        <p:cTn id="54" dur="500" fill="hold"/>
                                        <p:tgtEl>
                                          <p:spTgt spid="116"/>
                                        </p:tgtEl>
                                        <p:attrNameLst>
                                          <p:attrName>ppt_x</p:attrName>
                                        </p:attrNameLst>
                                      </p:cBhvr>
                                      <p:tavLst>
                                        <p:tav tm="0">
                                          <p:val>
                                            <p:strVal val="#ppt_x"/>
                                          </p:val>
                                        </p:tav>
                                        <p:tav tm="100000">
                                          <p:val>
                                            <p:strVal val="#ppt_x"/>
                                          </p:val>
                                        </p:tav>
                                      </p:tavLst>
                                    </p:anim>
                                    <p:anim calcmode="lin" valueType="num">
                                      <p:cBhvr>
                                        <p:cTn id="55" dur="450" decel="100000" fill="hold"/>
                                        <p:tgtEl>
                                          <p:spTgt spid="116"/>
                                        </p:tgtEl>
                                        <p:attrNameLst>
                                          <p:attrName>ppt_y</p:attrName>
                                        </p:attrNameLst>
                                      </p:cBhvr>
                                      <p:tavLst>
                                        <p:tav tm="0">
                                          <p:val>
                                            <p:strVal val="#ppt_y+1"/>
                                          </p:val>
                                        </p:tav>
                                        <p:tav tm="100000">
                                          <p:val>
                                            <p:strVal val="#ppt_y-.03"/>
                                          </p:val>
                                        </p:tav>
                                      </p:tavLst>
                                    </p:anim>
                                    <p:anim calcmode="lin" valueType="num">
                                      <p:cBhvr>
                                        <p:cTn id="56" dur="50" accel="100000" fill="hold">
                                          <p:stCondLst>
                                            <p:cond delay="450"/>
                                          </p:stCondLst>
                                        </p:cTn>
                                        <p:tgtEl>
                                          <p:spTgt spid="116"/>
                                        </p:tgtEl>
                                        <p:attrNameLst>
                                          <p:attrName>ppt_y</p:attrName>
                                        </p:attrNameLst>
                                      </p:cBhvr>
                                      <p:tavLst>
                                        <p:tav tm="0">
                                          <p:val>
                                            <p:strVal val="#ppt_y-.03"/>
                                          </p:val>
                                        </p:tav>
                                        <p:tav tm="100000">
                                          <p:val>
                                            <p:strVal val="#ppt_y"/>
                                          </p:val>
                                        </p:tav>
                                      </p:tavLst>
                                    </p:anim>
                                  </p:childTnLst>
                                </p:cTn>
                              </p:par>
                            </p:childTnLst>
                          </p:cTn>
                        </p:par>
                        <p:par>
                          <p:cTn id="57" fill="hold">
                            <p:stCondLst>
                              <p:cond delay="1500"/>
                            </p:stCondLst>
                            <p:childTnLst>
                              <p:par>
                                <p:cTn id="58" presetID="0" presetClass="path" presetSubtype="0" accel="50000" decel="50000" fill="hold" grpId="2" nodeType="afterEffect">
                                  <p:stCondLst>
                                    <p:cond delay="0"/>
                                  </p:stCondLst>
                                  <p:childTnLst>
                                    <p:animMotion origin="layout" path="M -0.22049 0.24138 L -0.32292 0.37757 " pathEditMode="relative" ptsTypes="AA">
                                      <p:cBhvr>
                                        <p:cTn id="59" dur="500" fill="hold"/>
                                        <p:tgtEl>
                                          <p:spTgt spid="126"/>
                                        </p:tgtEl>
                                        <p:attrNameLst>
                                          <p:attrName>ppt_x</p:attrName>
                                          <p:attrName>ppt_y</p:attrName>
                                        </p:attrNameLst>
                                      </p:cBhvr>
                                    </p:animMotion>
                                  </p:childTnLst>
                                </p:cTn>
                              </p:par>
                            </p:childTnLst>
                          </p:cTn>
                        </p:par>
                        <p:par>
                          <p:cTn id="60" fill="hold">
                            <p:stCondLst>
                              <p:cond delay="2000"/>
                            </p:stCondLst>
                            <p:childTnLst>
                              <p:par>
                                <p:cTn id="61" presetID="37" presetClass="entr" presetSubtype="0" fill="hold" nodeType="afterEffect">
                                  <p:stCondLst>
                                    <p:cond delay="0"/>
                                  </p:stCondLst>
                                  <p:childTnLst>
                                    <p:set>
                                      <p:cBhvr>
                                        <p:cTn id="62" dur="1" fill="hold">
                                          <p:stCondLst>
                                            <p:cond delay="0"/>
                                          </p:stCondLst>
                                        </p:cTn>
                                        <p:tgtEl>
                                          <p:spTgt spid="102"/>
                                        </p:tgtEl>
                                        <p:attrNameLst>
                                          <p:attrName>style.visibility</p:attrName>
                                        </p:attrNameLst>
                                      </p:cBhvr>
                                      <p:to>
                                        <p:strVal val="visible"/>
                                      </p:to>
                                    </p:set>
                                    <p:animEffect transition="in" filter="fade">
                                      <p:cBhvr>
                                        <p:cTn id="63" dur="500"/>
                                        <p:tgtEl>
                                          <p:spTgt spid="102"/>
                                        </p:tgtEl>
                                      </p:cBhvr>
                                    </p:animEffect>
                                    <p:anim calcmode="lin" valueType="num">
                                      <p:cBhvr>
                                        <p:cTn id="64" dur="500" fill="hold"/>
                                        <p:tgtEl>
                                          <p:spTgt spid="102"/>
                                        </p:tgtEl>
                                        <p:attrNameLst>
                                          <p:attrName>ppt_x</p:attrName>
                                        </p:attrNameLst>
                                      </p:cBhvr>
                                      <p:tavLst>
                                        <p:tav tm="0">
                                          <p:val>
                                            <p:strVal val="#ppt_x"/>
                                          </p:val>
                                        </p:tav>
                                        <p:tav tm="100000">
                                          <p:val>
                                            <p:strVal val="#ppt_x"/>
                                          </p:val>
                                        </p:tav>
                                      </p:tavLst>
                                    </p:anim>
                                    <p:anim calcmode="lin" valueType="num">
                                      <p:cBhvr>
                                        <p:cTn id="65" dur="450" decel="100000" fill="hold"/>
                                        <p:tgtEl>
                                          <p:spTgt spid="102"/>
                                        </p:tgtEl>
                                        <p:attrNameLst>
                                          <p:attrName>ppt_y</p:attrName>
                                        </p:attrNameLst>
                                      </p:cBhvr>
                                      <p:tavLst>
                                        <p:tav tm="0">
                                          <p:val>
                                            <p:strVal val="#ppt_y+1"/>
                                          </p:val>
                                        </p:tav>
                                        <p:tav tm="100000">
                                          <p:val>
                                            <p:strVal val="#ppt_y-.03"/>
                                          </p:val>
                                        </p:tav>
                                      </p:tavLst>
                                    </p:anim>
                                    <p:anim calcmode="lin" valueType="num">
                                      <p:cBhvr>
                                        <p:cTn id="66" dur="50" accel="100000" fill="hold">
                                          <p:stCondLst>
                                            <p:cond delay="450"/>
                                          </p:stCondLst>
                                        </p:cTn>
                                        <p:tgtEl>
                                          <p:spTgt spid="102"/>
                                        </p:tgtEl>
                                        <p:attrNameLst>
                                          <p:attrName>ppt_y</p:attrName>
                                        </p:attrNameLst>
                                      </p:cBhvr>
                                      <p:tavLst>
                                        <p:tav tm="0">
                                          <p:val>
                                            <p:strVal val="#ppt_y-.03"/>
                                          </p:val>
                                        </p:tav>
                                        <p:tav tm="100000">
                                          <p:val>
                                            <p:strVal val="#ppt_y"/>
                                          </p:val>
                                        </p:tav>
                                      </p:tavLst>
                                    </p:anim>
                                  </p:childTnLst>
                                </p:cTn>
                              </p:par>
                              <p:par>
                                <p:cTn id="67" presetID="37" presetClass="entr" presetSubtype="0" fill="hold" grpId="0" nodeType="withEffect">
                                  <p:stCondLst>
                                    <p:cond delay="0"/>
                                  </p:stCondLst>
                                  <p:childTnLst>
                                    <p:set>
                                      <p:cBhvr>
                                        <p:cTn id="68" dur="1" fill="hold">
                                          <p:stCondLst>
                                            <p:cond delay="0"/>
                                          </p:stCondLst>
                                        </p:cTn>
                                        <p:tgtEl>
                                          <p:spTgt spid="117"/>
                                        </p:tgtEl>
                                        <p:attrNameLst>
                                          <p:attrName>style.visibility</p:attrName>
                                        </p:attrNameLst>
                                      </p:cBhvr>
                                      <p:to>
                                        <p:strVal val="visible"/>
                                      </p:to>
                                    </p:set>
                                    <p:animEffect transition="in" filter="fade">
                                      <p:cBhvr>
                                        <p:cTn id="69" dur="500"/>
                                        <p:tgtEl>
                                          <p:spTgt spid="117"/>
                                        </p:tgtEl>
                                      </p:cBhvr>
                                    </p:animEffect>
                                    <p:anim calcmode="lin" valueType="num">
                                      <p:cBhvr>
                                        <p:cTn id="70" dur="500" fill="hold"/>
                                        <p:tgtEl>
                                          <p:spTgt spid="117"/>
                                        </p:tgtEl>
                                        <p:attrNameLst>
                                          <p:attrName>ppt_x</p:attrName>
                                        </p:attrNameLst>
                                      </p:cBhvr>
                                      <p:tavLst>
                                        <p:tav tm="0">
                                          <p:val>
                                            <p:strVal val="#ppt_x"/>
                                          </p:val>
                                        </p:tav>
                                        <p:tav tm="100000">
                                          <p:val>
                                            <p:strVal val="#ppt_x"/>
                                          </p:val>
                                        </p:tav>
                                      </p:tavLst>
                                    </p:anim>
                                    <p:anim calcmode="lin" valueType="num">
                                      <p:cBhvr>
                                        <p:cTn id="71" dur="450" decel="100000" fill="hold"/>
                                        <p:tgtEl>
                                          <p:spTgt spid="117"/>
                                        </p:tgtEl>
                                        <p:attrNameLst>
                                          <p:attrName>ppt_y</p:attrName>
                                        </p:attrNameLst>
                                      </p:cBhvr>
                                      <p:tavLst>
                                        <p:tav tm="0">
                                          <p:val>
                                            <p:strVal val="#ppt_y+1"/>
                                          </p:val>
                                        </p:tav>
                                        <p:tav tm="100000">
                                          <p:val>
                                            <p:strVal val="#ppt_y-.03"/>
                                          </p:val>
                                        </p:tav>
                                      </p:tavLst>
                                    </p:anim>
                                    <p:anim calcmode="lin" valueType="num">
                                      <p:cBhvr>
                                        <p:cTn id="72" dur="50" accel="100000" fill="hold">
                                          <p:stCondLst>
                                            <p:cond delay="450"/>
                                          </p:stCondLst>
                                        </p:cTn>
                                        <p:tgtEl>
                                          <p:spTgt spid="117"/>
                                        </p:tgtEl>
                                        <p:attrNameLst>
                                          <p:attrName>ppt_y</p:attrName>
                                        </p:attrNameLst>
                                      </p:cBhvr>
                                      <p:tavLst>
                                        <p:tav tm="0">
                                          <p:val>
                                            <p:strVal val="#ppt_y-.03"/>
                                          </p:val>
                                        </p:tav>
                                        <p:tav tm="100000">
                                          <p:val>
                                            <p:strVal val="#ppt_y"/>
                                          </p:val>
                                        </p:tav>
                                      </p:tavLst>
                                    </p:anim>
                                  </p:childTnLst>
                                </p:cTn>
                              </p:par>
                            </p:childTnLst>
                          </p:cTn>
                        </p:par>
                        <p:par>
                          <p:cTn id="73" fill="hold">
                            <p:stCondLst>
                              <p:cond delay="2500"/>
                            </p:stCondLst>
                            <p:childTnLst>
                              <p:par>
                                <p:cTn id="74" presetID="0" presetClass="path" presetSubtype="0" accel="50000" decel="50000" fill="hold" grpId="3" nodeType="afterEffect">
                                  <p:stCondLst>
                                    <p:cond delay="0"/>
                                  </p:stCondLst>
                                  <p:childTnLst>
                                    <p:animMotion origin="layout" path="M -0.32292 0.37757 L -0.40156 0.51398 " pathEditMode="relative" ptsTypes="AA">
                                      <p:cBhvr>
                                        <p:cTn id="75" dur="500" fill="hold"/>
                                        <p:tgtEl>
                                          <p:spTgt spid="126"/>
                                        </p:tgtEl>
                                        <p:attrNameLst>
                                          <p:attrName>ppt_x</p:attrName>
                                          <p:attrName>ppt_y</p:attrName>
                                        </p:attrNameLst>
                                      </p:cBhvr>
                                    </p:animMotion>
                                  </p:childTnLst>
                                </p:cTn>
                              </p:par>
                            </p:childTnLst>
                          </p:cTn>
                        </p:par>
                      </p:childTnLst>
                    </p:cTn>
                  </p:par>
                  <p:par>
                    <p:cTn id="76" fill="hold">
                      <p:stCondLst>
                        <p:cond delay="indefinite"/>
                      </p:stCondLst>
                      <p:childTnLst>
                        <p:par>
                          <p:cTn id="77" fill="hold">
                            <p:stCondLst>
                              <p:cond delay="0"/>
                            </p:stCondLst>
                            <p:childTnLst>
                              <p:par>
                                <p:cTn id="78" presetID="0" presetClass="path" presetSubtype="0" accel="50000" decel="50000" fill="hold" grpId="4" nodeType="clickEffect">
                                  <p:stCondLst>
                                    <p:cond delay="0"/>
                                  </p:stCondLst>
                                  <p:childTnLst>
                                    <p:animMotion origin="layout" path="M -0.40156 0.51398 L -0.32292 0.37757 " pathEditMode="relative" ptsTypes="AA">
                                      <p:cBhvr>
                                        <p:cTn id="79" dur="500" fill="hold"/>
                                        <p:tgtEl>
                                          <p:spTgt spid="126"/>
                                        </p:tgtEl>
                                        <p:attrNameLst>
                                          <p:attrName>ppt_x</p:attrName>
                                          <p:attrName>ppt_y</p:attrName>
                                        </p:attrNameLst>
                                      </p:cBhvr>
                                    </p:animMotion>
                                  </p:childTnLst>
                                </p:cTn>
                              </p:par>
                            </p:childTnLst>
                          </p:cTn>
                        </p:par>
                      </p:childTnLst>
                    </p:cTn>
                  </p:par>
                  <p:par>
                    <p:cTn id="80" fill="hold">
                      <p:stCondLst>
                        <p:cond delay="indefinite"/>
                      </p:stCondLst>
                      <p:childTnLst>
                        <p:par>
                          <p:cTn id="81" fill="hold">
                            <p:stCondLst>
                              <p:cond delay="0"/>
                            </p:stCondLst>
                            <p:childTnLst>
                              <p:par>
                                <p:cTn id="82" presetID="37" presetClass="entr" presetSubtype="0" fill="hold" nodeType="clickEffect">
                                  <p:stCondLst>
                                    <p:cond delay="0"/>
                                  </p:stCondLst>
                                  <p:childTnLst>
                                    <p:set>
                                      <p:cBhvr>
                                        <p:cTn id="83" dur="1" fill="hold">
                                          <p:stCondLst>
                                            <p:cond delay="0"/>
                                          </p:stCondLst>
                                        </p:cTn>
                                        <p:tgtEl>
                                          <p:spTgt spid="111"/>
                                        </p:tgtEl>
                                        <p:attrNameLst>
                                          <p:attrName>style.visibility</p:attrName>
                                        </p:attrNameLst>
                                      </p:cBhvr>
                                      <p:to>
                                        <p:strVal val="visible"/>
                                      </p:to>
                                    </p:set>
                                    <p:animEffect transition="in" filter="fade">
                                      <p:cBhvr>
                                        <p:cTn id="84" dur="500"/>
                                        <p:tgtEl>
                                          <p:spTgt spid="111"/>
                                        </p:tgtEl>
                                      </p:cBhvr>
                                    </p:animEffect>
                                    <p:anim calcmode="lin" valueType="num">
                                      <p:cBhvr>
                                        <p:cTn id="85" dur="500" fill="hold"/>
                                        <p:tgtEl>
                                          <p:spTgt spid="111"/>
                                        </p:tgtEl>
                                        <p:attrNameLst>
                                          <p:attrName>ppt_x</p:attrName>
                                        </p:attrNameLst>
                                      </p:cBhvr>
                                      <p:tavLst>
                                        <p:tav tm="0">
                                          <p:val>
                                            <p:strVal val="#ppt_x"/>
                                          </p:val>
                                        </p:tav>
                                        <p:tav tm="100000">
                                          <p:val>
                                            <p:strVal val="#ppt_x"/>
                                          </p:val>
                                        </p:tav>
                                      </p:tavLst>
                                    </p:anim>
                                    <p:anim calcmode="lin" valueType="num">
                                      <p:cBhvr>
                                        <p:cTn id="86" dur="450" decel="100000" fill="hold"/>
                                        <p:tgtEl>
                                          <p:spTgt spid="111"/>
                                        </p:tgtEl>
                                        <p:attrNameLst>
                                          <p:attrName>ppt_y</p:attrName>
                                        </p:attrNameLst>
                                      </p:cBhvr>
                                      <p:tavLst>
                                        <p:tav tm="0">
                                          <p:val>
                                            <p:strVal val="#ppt_y+1"/>
                                          </p:val>
                                        </p:tav>
                                        <p:tav tm="100000">
                                          <p:val>
                                            <p:strVal val="#ppt_y-.03"/>
                                          </p:val>
                                        </p:tav>
                                      </p:tavLst>
                                    </p:anim>
                                    <p:anim calcmode="lin" valueType="num">
                                      <p:cBhvr>
                                        <p:cTn id="87" dur="50" accel="100000" fill="hold">
                                          <p:stCondLst>
                                            <p:cond delay="450"/>
                                          </p:stCondLst>
                                        </p:cTn>
                                        <p:tgtEl>
                                          <p:spTgt spid="111"/>
                                        </p:tgtEl>
                                        <p:attrNameLst>
                                          <p:attrName>ppt_y</p:attrName>
                                        </p:attrNameLst>
                                      </p:cBhvr>
                                      <p:tavLst>
                                        <p:tav tm="0">
                                          <p:val>
                                            <p:strVal val="#ppt_y-.03"/>
                                          </p:val>
                                        </p:tav>
                                        <p:tav tm="100000">
                                          <p:val>
                                            <p:strVal val="#ppt_y"/>
                                          </p:val>
                                        </p:tav>
                                      </p:tavLst>
                                    </p:anim>
                                  </p:childTnLst>
                                </p:cTn>
                              </p:par>
                              <p:par>
                                <p:cTn id="88" presetID="37" presetClass="entr" presetSubtype="0" fill="hold" grpId="0" nodeType="withEffect">
                                  <p:stCondLst>
                                    <p:cond delay="0"/>
                                  </p:stCondLst>
                                  <p:childTnLst>
                                    <p:set>
                                      <p:cBhvr>
                                        <p:cTn id="89" dur="1" fill="hold">
                                          <p:stCondLst>
                                            <p:cond delay="0"/>
                                          </p:stCondLst>
                                        </p:cTn>
                                        <p:tgtEl>
                                          <p:spTgt spid="118"/>
                                        </p:tgtEl>
                                        <p:attrNameLst>
                                          <p:attrName>style.visibility</p:attrName>
                                        </p:attrNameLst>
                                      </p:cBhvr>
                                      <p:to>
                                        <p:strVal val="visible"/>
                                      </p:to>
                                    </p:set>
                                    <p:animEffect transition="in" filter="fade">
                                      <p:cBhvr>
                                        <p:cTn id="90" dur="500"/>
                                        <p:tgtEl>
                                          <p:spTgt spid="118"/>
                                        </p:tgtEl>
                                      </p:cBhvr>
                                    </p:animEffect>
                                    <p:anim calcmode="lin" valueType="num">
                                      <p:cBhvr>
                                        <p:cTn id="91" dur="500" fill="hold"/>
                                        <p:tgtEl>
                                          <p:spTgt spid="118"/>
                                        </p:tgtEl>
                                        <p:attrNameLst>
                                          <p:attrName>ppt_x</p:attrName>
                                        </p:attrNameLst>
                                      </p:cBhvr>
                                      <p:tavLst>
                                        <p:tav tm="0">
                                          <p:val>
                                            <p:strVal val="#ppt_x"/>
                                          </p:val>
                                        </p:tav>
                                        <p:tav tm="100000">
                                          <p:val>
                                            <p:strVal val="#ppt_x"/>
                                          </p:val>
                                        </p:tav>
                                      </p:tavLst>
                                    </p:anim>
                                    <p:anim calcmode="lin" valueType="num">
                                      <p:cBhvr>
                                        <p:cTn id="92" dur="450" decel="100000" fill="hold"/>
                                        <p:tgtEl>
                                          <p:spTgt spid="118"/>
                                        </p:tgtEl>
                                        <p:attrNameLst>
                                          <p:attrName>ppt_y</p:attrName>
                                        </p:attrNameLst>
                                      </p:cBhvr>
                                      <p:tavLst>
                                        <p:tav tm="0">
                                          <p:val>
                                            <p:strVal val="#ppt_y+1"/>
                                          </p:val>
                                        </p:tav>
                                        <p:tav tm="100000">
                                          <p:val>
                                            <p:strVal val="#ppt_y-.03"/>
                                          </p:val>
                                        </p:tav>
                                      </p:tavLst>
                                    </p:anim>
                                    <p:anim calcmode="lin" valueType="num">
                                      <p:cBhvr>
                                        <p:cTn id="93" dur="50" accel="100000" fill="hold">
                                          <p:stCondLst>
                                            <p:cond delay="450"/>
                                          </p:stCondLst>
                                        </p:cTn>
                                        <p:tgtEl>
                                          <p:spTgt spid="118"/>
                                        </p:tgtEl>
                                        <p:attrNameLst>
                                          <p:attrName>ppt_y</p:attrName>
                                        </p:attrNameLst>
                                      </p:cBhvr>
                                      <p:tavLst>
                                        <p:tav tm="0">
                                          <p:val>
                                            <p:strVal val="#ppt_y-.03"/>
                                          </p:val>
                                        </p:tav>
                                        <p:tav tm="100000">
                                          <p:val>
                                            <p:strVal val="#ppt_y"/>
                                          </p:val>
                                        </p:tav>
                                      </p:tavLst>
                                    </p:anim>
                                  </p:childTnLst>
                                </p:cTn>
                              </p:par>
                            </p:childTnLst>
                          </p:cTn>
                        </p:par>
                        <p:par>
                          <p:cTn id="94" fill="hold">
                            <p:stCondLst>
                              <p:cond delay="500"/>
                            </p:stCondLst>
                            <p:childTnLst>
                              <p:par>
                                <p:cTn id="95" presetID="0" presetClass="path" presetSubtype="0" accel="50000" decel="50000" fill="hold" grpId="5" nodeType="afterEffect">
                                  <p:stCondLst>
                                    <p:cond delay="0"/>
                                  </p:stCondLst>
                                  <p:childTnLst>
                                    <p:animMotion origin="layout" path="M -0.32292 0.37757 L -0.28351 0.51398 " pathEditMode="relative" ptsTypes="AA">
                                      <p:cBhvr>
                                        <p:cTn id="96" dur="500" fill="hold"/>
                                        <p:tgtEl>
                                          <p:spTgt spid="126"/>
                                        </p:tgtEl>
                                        <p:attrNameLst>
                                          <p:attrName>ppt_x</p:attrName>
                                          <p:attrName>ppt_y</p:attrName>
                                        </p:attrNameLst>
                                      </p:cBhvr>
                                    </p:animMotion>
                                  </p:childTnLst>
                                </p:cTn>
                              </p:par>
                            </p:childTnLst>
                          </p:cTn>
                        </p:par>
                        <p:par>
                          <p:cTn id="97" fill="hold">
                            <p:stCondLst>
                              <p:cond delay="1000"/>
                            </p:stCondLst>
                            <p:childTnLst>
                              <p:par>
                                <p:cTn id="98" presetID="0" presetClass="path" presetSubtype="0" accel="50000" decel="50000" fill="hold" grpId="6" nodeType="afterEffect">
                                  <p:stCondLst>
                                    <p:cond delay="0"/>
                                  </p:stCondLst>
                                  <p:childTnLst>
                                    <p:animMotion origin="layout" path="M -0.28351 0.51398 L -0.32292 0.37757 " pathEditMode="relative" ptsTypes="AA">
                                      <p:cBhvr>
                                        <p:cTn id="99" dur="500" fill="hold"/>
                                        <p:tgtEl>
                                          <p:spTgt spid="126"/>
                                        </p:tgtEl>
                                        <p:attrNameLst>
                                          <p:attrName>ppt_x</p:attrName>
                                          <p:attrName>ppt_y</p:attrName>
                                        </p:attrNameLst>
                                      </p:cBhvr>
                                    </p:animMotion>
                                  </p:childTnLst>
                                </p:cTn>
                              </p:par>
                            </p:childTnLst>
                          </p:cTn>
                        </p:par>
                      </p:childTnLst>
                    </p:cTn>
                  </p:par>
                  <p:par>
                    <p:cTn id="100" fill="hold">
                      <p:stCondLst>
                        <p:cond delay="indefinite"/>
                      </p:stCondLst>
                      <p:childTnLst>
                        <p:par>
                          <p:cTn id="101" fill="hold">
                            <p:stCondLst>
                              <p:cond delay="0"/>
                            </p:stCondLst>
                            <p:childTnLst>
                              <p:par>
                                <p:cTn id="102" presetID="0" presetClass="path" presetSubtype="0" accel="50000" decel="50000" fill="hold" grpId="7" nodeType="clickEffect">
                                  <p:stCondLst>
                                    <p:cond delay="0"/>
                                  </p:stCondLst>
                                  <p:childTnLst>
                                    <p:animMotion origin="layout" path="M -0.32292 0.37757 L -0.22049 0.24138 " pathEditMode="relative" ptsTypes="AA">
                                      <p:cBhvr>
                                        <p:cTn id="103" dur="500" fill="hold"/>
                                        <p:tgtEl>
                                          <p:spTgt spid="126"/>
                                        </p:tgtEl>
                                        <p:attrNameLst>
                                          <p:attrName>ppt_x</p:attrName>
                                          <p:attrName>ppt_y</p:attrName>
                                        </p:attrNameLst>
                                      </p:cBhvr>
                                    </p:animMotion>
                                  </p:childTnLst>
                                </p:cTn>
                              </p:par>
                            </p:childTnLst>
                          </p:cTn>
                        </p:par>
                      </p:childTnLst>
                    </p:cTn>
                  </p:par>
                  <p:par>
                    <p:cTn id="104" fill="hold">
                      <p:stCondLst>
                        <p:cond delay="indefinite"/>
                      </p:stCondLst>
                      <p:childTnLst>
                        <p:par>
                          <p:cTn id="105" fill="hold">
                            <p:stCondLst>
                              <p:cond delay="0"/>
                            </p:stCondLst>
                            <p:childTnLst>
                              <p:par>
                                <p:cTn id="106" presetID="37" presetClass="entr" presetSubtype="0" fill="hold" nodeType="clickEffect">
                                  <p:stCondLst>
                                    <p:cond delay="0"/>
                                  </p:stCondLst>
                                  <p:childTnLst>
                                    <p:set>
                                      <p:cBhvr>
                                        <p:cTn id="107" dur="1" fill="hold">
                                          <p:stCondLst>
                                            <p:cond delay="0"/>
                                          </p:stCondLst>
                                        </p:cTn>
                                        <p:tgtEl>
                                          <p:spTgt spid="99"/>
                                        </p:tgtEl>
                                        <p:attrNameLst>
                                          <p:attrName>style.visibility</p:attrName>
                                        </p:attrNameLst>
                                      </p:cBhvr>
                                      <p:to>
                                        <p:strVal val="visible"/>
                                      </p:to>
                                    </p:set>
                                    <p:animEffect transition="in" filter="fade">
                                      <p:cBhvr>
                                        <p:cTn id="108" dur="500"/>
                                        <p:tgtEl>
                                          <p:spTgt spid="99"/>
                                        </p:tgtEl>
                                      </p:cBhvr>
                                    </p:animEffect>
                                    <p:anim calcmode="lin" valueType="num">
                                      <p:cBhvr>
                                        <p:cTn id="109" dur="500" fill="hold"/>
                                        <p:tgtEl>
                                          <p:spTgt spid="99"/>
                                        </p:tgtEl>
                                        <p:attrNameLst>
                                          <p:attrName>ppt_x</p:attrName>
                                        </p:attrNameLst>
                                      </p:cBhvr>
                                      <p:tavLst>
                                        <p:tav tm="0">
                                          <p:val>
                                            <p:strVal val="#ppt_x"/>
                                          </p:val>
                                        </p:tav>
                                        <p:tav tm="100000">
                                          <p:val>
                                            <p:strVal val="#ppt_x"/>
                                          </p:val>
                                        </p:tav>
                                      </p:tavLst>
                                    </p:anim>
                                    <p:anim calcmode="lin" valueType="num">
                                      <p:cBhvr>
                                        <p:cTn id="110" dur="450" decel="100000" fill="hold"/>
                                        <p:tgtEl>
                                          <p:spTgt spid="99"/>
                                        </p:tgtEl>
                                        <p:attrNameLst>
                                          <p:attrName>ppt_y</p:attrName>
                                        </p:attrNameLst>
                                      </p:cBhvr>
                                      <p:tavLst>
                                        <p:tav tm="0">
                                          <p:val>
                                            <p:strVal val="#ppt_y+1"/>
                                          </p:val>
                                        </p:tav>
                                        <p:tav tm="100000">
                                          <p:val>
                                            <p:strVal val="#ppt_y-.03"/>
                                          </p:val>
                                        </p:tav>
                                      </p:tavLst>
                                    </p:anim>
                                    <p:anim calcmode="lin" valueType="num">
                                      <p:cBhvr>
                                        <p:cTn id="111" dur="50" accel="100000" fill="hold">
                                          <p:stCondLst>
                                            <p:cond delay="450"/>
                                          </p:stCondLst>
                                        </p:cTn>
                                        <p:tgtEl>
                                          <p:spTgt spid="99"/>
                                        </p:tgtEl>
                                        <p:attrNameLst>
                                          <p:attrName>ppt_y</p:attrName>
                                        </p:attrNameLst>
                                      </p:cBhvr>
                                      <p:tavLst>
                                        <p:tav tm="0">
                                          <p:val>
                                            <p:strVal val="#ppt_y-.03"/>
                                          </p:val>
                                        </p:tav>
                                        <p:tav tm="100000">
                                          <p:val>
                                            <p:strVal val="#ppt_y"/>
                                          </p:val>
                                        </p:tav>
                                      </p:tavLst>
                                    </p:anim>
                                  </p:childTnLst>
                                </p:cTn>
                              </p:par>
                              <p:par>
                                <p:cTn id="112" presetID="37" presetClass="entr" presetSubtype="0" fill="hold" grpId="0" nodeType="withEffect">
                                  <p:stCondLst>
                                    <p:cond delay="0"/>
                                  </p:stCondLst>
                                  <p:childTnLst>
                                    <p:set>
                                      <p:cBhvr>
                                        <p:cTn id="113" dur="1" fill="hold">
                                          <p:stCondLst>
                                            <p:cond delay="0"/>
                                          </p:stCondLst>
                                        </p:cTn>
                                        <p:tgtEl>
                                          <p:spTgt spid="119"/>
                                        </p:tgtEl>
                                        <p:attrNameLst>
                                          <p:attrName>style.visibility</p:attrName>
                                        </p:attrNameLst>
                                      </p:cBhvr>
                                      <p:to>
                                        <p:strVal val="visible"/>
                                      </p:to>
                                    </p:set>
                                    <p:animEffect transition="in" filter="fade">
                                      <p:cBhvr>
                                        <p:cTn id="114" dur="500"/>
                                        <p:tgtEl>
                                          <p:spTgt spid="119"/>
                                        </p:tgtEl>
                                      </p:cBhvr>
                                    </p:animEffect>
                                    <p:anim calcmode="lin" valueType="num">
                                      <p:cBhvr>
                                        <p:cTn id="115" dur="500" fill="hold"/>
                                        <p:tgtEl>
                                          <p:spTgt spid="119"/>
                                        </p:tgtEl>
                                        <p:attrNameLst>
                                          <p:attrName>ppt_x</p:attrName>
                                        </p:attrNameLst>
                                      </p:cBhvr>
                                      <p:tavLst>
                                        <p:tav tm="0">
                                          <p:val>
                                            <p:strVal val="#ppt_x"/>
                                          </p:val>
                                        </p:tav>
                                        <p:tav tm="100000">
                                          <p:val>
                                            <p:strVal val="#ppt_x"/>
                                          </p:val>
                                        </p:tav>
                                      </p:tavLst>
                                    </p:anim>
                                    <p:anim calcmode="lin" valueType="num">
                                      <p:cBhvr>
                                        <p:cTn id="116" dur="450" decel="100000" fill="hold"/>
                                        <p:tgtEl>
                                          <p:spTgt spid="119"/>
                                        </p:tgtEl>
                                        <p:attrNameLst>
                                          <p:attrName>ppt_y</p:attrName>
                                        </p:attrNameLst>
                                      </p:cBhvr>
                                      <p:tavLst>
                                        <p:tav tm="0">
                                          <p:val>
                                            <p:strVal val="#ppt_y+1"/>
                                          </p:val>
                                        </p:tav>
                                        <p:tav tm="100000">
                                          <p:val>
                                            <p:strVal val="#ppt_y-.03"/>
                                          </p:val>
                                        </p:tav>
                                      </p:tavLst>
                                    </p:anim>
                                    <p:anim calcmode="lin" valueType="num">
                                      <p:cBhvr>
                                        <p:cTn id="117" dur="50" accel="100000" fill="hold">
                                          <p:stCondLst>
                                            <p:cond delay="450"/>
                                          </p:stCondLst>
                                        </p:cTn>
                                        <p:tgtEl>
                                          <p:spTgt spid="119"/>
                                        </p:tgtEl>
                                        <p:attrNameLst>
                                          <p:attrName>ppt_y</p:attrName>
                                        </p:attrNameLst>
                                      </p:cBhvr>
                                      <p:tavLst>
                                        <p:tav tm="0">
                                          <p:val>
                                            <p:strVal val="#ppt_y-.03"/>
                                          </p:val>
                                        </p:tav>
                                        <p:tav tm="100000">
                                          <p:val>
                                            <p:strVal val="#ppt_y"/>
                                          </p:val>
                                        </p:tav>
                                      </p:tavLst>
                                    </p:anim>
                                  </p:childTnLst>
                                </p:cTn>
                              </p:par>
                            </p:childTnLst>
                          </p:cTn>
                        </p:par>
                        <p:par>
                          <p:cTn id="118" fill="hold">
                            <p:stCondLst>
                              <p:cond delay="500"/>
                            </p:stCondLst>
                            <p:childTnLst>
                              <p:par>
                                <p:cTn id="119" presetID="0" presetClass="path" presetSubtype="0" accel="50000" decel="50000" fill="hold" grpId="8" nodeType="afterEffect">
                                  <p:stCondLst>
                                    <p:cond delay="0"/>
                                  </p:stCondLst>
                                  <p:childTnLst>
                                    <p:animMotion origin="layout" path="M -0.22049 0.24138 L -0.2125 0.37757 " pathEditMode="relative" ptsTypes="AA">
                                      <p:cBhvr>
                                        <p:cTn id="120" dur="500" fill="hold"/>
                                        <p:tgtEl>
                                          <p:spTgt spid="126"/>
                                        </p:tgtEl>
                                        <p:attrNameLst>
                                          <p:attrName>ppt_x</p:attrName>
                                          <p:attrName>ppt_y</p:attrName>
                                        </p:attrNameLst>
                                      </p:cBhvr>
                                    </p:animMotion>
                                  </p:childTnLst>
                                </p:cTn>
                              </p:par>
                            </p:childTnLst>
                          </p:cTn>
                        </p:par>
                        <p:par>
                          <p:cTn id="121" fill="hold">
                            <p:stCondLst>
                              <p:cond delay="1000"/>
                            </p:stCondLst>
                            <p:childTnLst>
                              <p:par>
                                <p:cTn id="122" presetID="0" presetClass="path" presetSubtype="0" accel="50000" decel="50000" fill="hold" grpId="9" nodeType="afterEffect">
                                  <p:stCondLst>
                                    <p:cond delay="0"/>
                                  </p:stCondLst>
                                  <p:childTnLst>
                                    <p:animMotion origin="layout" path="M -0.2125 0.37757 L -0.22049 0.24138 " pathEditMode="relative" ptsTypes="AA">
                                      <p:cBhvr>
                                        <p:cTn id="123" dur="500" fill="hold"/>
                                        <p:tgtEl>
                                          <p:spTgt spid="126"/>
                                        </p:tgtEl>
                                        <p:attrNameLst>
                                          <p:attrName>ppt_x</p:attrName>
                                          <p:attrName>ppt_y</p:attrName>
                                        </p:attrNameLst>
                                      </p:cBhvr>
                                    </p:animMotion>
                                  </p:childTnLst>
                                </p:cTn>
                              </p:par>
                            </p:childTnLst>
                          </p:cTn>
                        </p:par>
                      </p:childTnLst>
                    </p:cTn>
                  </p:par>
                  <p:par>
                    <p:cTn id="124" fill="hold">
                      <p:stCondLst>
                        <p:cond delay="indefinite"/>
                      </p:stCondLst>
                      <p:childTnLst>
                        <p:par>
                          <p:cTn id="125" fill="hold">
                            <p:stCondLst>
                              <p:cond delay="0"/>
                            </p:stCondLst>
                            <p:childTnLst>
                              <p:par>
                                <p:cTn id="126" presetID="0" presetClass="path" presetSubtype="0" accel="50000" decel="50000" fill="hold" grpId="10" nodeType="clickEffect">
                                  <p:stCondLst>
                                    <p:cond delay="0"/>
                                  </p:stCondLst>
                                  <p:childTnLst>
                                    <p:animMotion origin="layout" path="M -0.22049 0.24138 L -0.13385 0.11537 " pathEditMode="relative" ptsTypes="AA">
                                      <p:cBhvr>
                                        <p:cTn id="127" dur="500" fill="hold"/>
                                        <p:tgtEl>
                                          <p:spTgt spid="126"/>
                                        </p:tgtEl>
                                        <p:attrNameLst>
                                          <p:attrName>ppt_x</p:attrName>
                                          <p:attrName>ppt_y</p:attrName>
                                        </p:attrNameLst>
                                      </p:cBhvr>
                                    </p:animMotion>
                                  </p:childTnLst>
                                </p:cTn>
                              </p:par>
                            </p:childTnLst>
                          </p:cTn>
                        </p:par>
                      </p:childTnLst>
                    </p:cTn>
                  </p:par>
                  <p:par>
                    <p:cTn id="128" fill="hold">
                      <p:stCondLst>
                        <p:cond delay="indefinite"/>
                      </p:stCondLst>
                      <p:childTnLst>
                        <p:par>
                          <p:cTn id="129" fill="hold">
                            <p:stCondLst>
                              <p:cond delay="0"/>
                            </p:stCondLst>
                            <p:childTnLst>
                              <p:par>
                                <p:cTn id="130" presetID="37" presetClass="entr" presetSubtype="0" fill="hold" nodeType="clickEffect">
                                  <p:stCondLst>
                                    <p:cond delay="0"/>
                                  </p:stCondLst>
                                  <p:childTnLst>
                                    <p:set>
                                      <p:cBhvr>
                                        <p:cTn id="131" dur="1" fill="hold">
                                          <p:stCondLst>
                                            <p:cond delay="0"/>
                                          </p:stCondLst>
                                        </p:cTn>
                                        <p:tgtEl>
                                          <p:spTgt spid="87"/>
                                        </p:tgtEl>
                                        <p:attrNameLst>
                                          <p:attrName>style.visibility</p:attrName>
                                        </p:attrNameLst>
                                      </p:cBhvr>
                                      <p:to>
                                        <p:strVal val="visible"/>
                                      </p:to>
                                    </p:set>
                                    <p:animEffect transition="in" filter="fade">
                                      <p:cBhvr>
                                        <p:cTn id="132" dur="500"/>
                                        <p:tgtEl>
                                          <p:spTgt spid="87"/>
                                        </p:tgtEl>
                                      </p:cBhvr>
                                    </p:animEffect>
                                    <p:anim calcmode="lin" valueType="num">
                                      <p:cBhvr>
                                        <p:cTn id="133" dur="500" fill="hold"/>
                                        <p:tgtEl>
                                          <p:spTgt spid="87"/>
                                        </p:tgtEl>
                                        <p:attrNameLst>
                                          <p:attrName>ppt_x</p:attrName>
                                        </p:attrNameLst>
                                      </p:cBhvr>
                                      <p:tavLst>
                                        <p:tav tm="0">
                                          <p:val>
                                            <p:strVal val="#ppt_x"/>
                                          </p:val>
                                        </p:tav>
                                        <p:tav tm="100000">
                                          <p:val>
                                            <p:strVal val="#ppt_x"/>
                                          </p:val>
                                        </p:tav>
                                      </p:tavLst>
                                    </p:anim>
                                    <p:anim calcmode="lin" valueType="num">
                                      <p:cBhvr>
                                        <p:cTn id="134" dur="450" decel="100000" fill="hold"/>
                                        <p:tgtEl>
                                          <p:spTgt spid="87"/>
                                        </p:tgtEl>
                                        <p:attrNameLst>
                                          <p:attrName>ppt_y</p:attrName>
                                        </p:attrNameLst>
                                      </p:cBhvr>
                                      <p:tavLst>
                                        <p:tav tm="0">
                                          <p:val>
                                            <p:strVal val="#ppt_y+1"/>
                                          </p:val>
                                        </p:tav>
                                        <p:tav tm="100000">
                                          <p:val>
                                            <p:strVal val="#ppt_y-.03"/>
                                          </p:val>
                                        </p:tav>
                                      </p:tavLst>
                                    </p:anim>
                                    <p:anim calcmode="lin" valueType="num">
                                      <p:cBhvr>
                                        <p:cTn id="135" dur="50" accel="100000" fill="hold">
                                          <p:stCondLst>
                                            <p:cond delay="450"/>
                                          </p:stCondLst>
                                        </p:cTn>
                                        <p:tgtEl>
                                          <p:spTgt spid="87"/>
                                        </p:tgtEl>
                                        <p:attrNameLst>
                                          <p:attrName>ppt_y</p:attrName>
                                        </p:attrNameLst>
                                      </p:cBhvr>
                                      <p:tavLst>
                                        <p:tav tm="0">
                                          <p:val>
                                            <p:strVal val="#ppt_y-.03"/>
                                          </p:val>
                                        </p:tav>
                                        <p:tav tm="100000">
                                          <p:val>
                                            <p:strVal val="#ppt_y"/>
                                          </p:val>
                                        </p:tav>
                                      </p:tavLst>
                                    </p:anim>
                                  </p:childTnLst>
                                </p:cTn>
                              </p:par>
                              <p:par>
                                <p:cTn id="136" presetID="37" presetClass="entr" presetSubtype="0" fill="hold" grpId="0" nodeType="withEffect">
                                  <p:stCondLst>
                                    <p:cond delay="0"/>
                                  </p:stCondLst>
                                  <p:childTnLst>
                                    <p:set>
                                      <p:cBhvr>
                                        <p:cTn id="137" dur="1" fill="hold">
                                          <p:stCondLst>
                                            <p:cond delay="0"/>
                                          </p:stCondLst>
                                        </p:cTn>
                                        <p:tgtEl>
                                          <p:spTgt spid="120"/>
                                        </p:tgtEl>
                                        <p:attrNameLst>
                                          <p:attrName>style.visibility</p:attrName>
                                        </p:attrNameLst>
                                      </p:cBhvr>
                                      <p:to>
                                        <p:strVal val="visible"/>
                                      </p:to>
                                    </p:set>
                                    <p:animEffect transition="in" filter="fade">
                                      <p:cBhvr>
                                        <p:cTn id="138" dur="500"/>
                                        <p:tgtEl>
                                          <p:spTgt spid="120"/>
                                        </p:tgtEl>
                                      </p:cBhvr>
                                    </p:animEffect>
                                    <p:anim calcmode="lin" valueType="num">
                                      <p:cBhvr>
                                        <p:cTn id="139" dur="500" fill="hold"/>
                                        <p:tgtEl>
                                          <p:spTgt spid="120"/>
                                        </p:tgtEl>
                                        <p:attrNameLst>
                                          <p:attrName>ppt_x</p:attrName>
                                        </p:attrNameLst>
                                      </p:cBhvr>
                                      <p:tavLst>
                                        <p:tav tm="0">
                                          <p:val>
                                            <p:strVal val="#ppt_x"/>
                                          </p:val>
                                        </p:tav>
                                        <p:tav tm="100000">
                                          <p:val>
                                            <p:strVal val="#ppt_x"/>
                                          </p:val>
                                        </p:tav>
                                      </p:tavLst>
                                    </p:anim>
                                    <p:anim calcmode="lin" valueType="num">
                                      <p:cBhvr>
                                        <p:cTn id="140" dur="450" decel="100000" fill="hold"/>
                                        <p:tgtEl>
                                          <p:spTgt spid="120"/>
                                        </p:tgtEl>
                                        <p:attrNameLst>
                                          <p:attrName>ppt_y</p:attrName>
                                        </p:attrNameLst>
                                      </p:cBhvr>
                                      <p:tavLst>
                                        <p:tav tm="0">
                                          <p:val>
                                            <p:strVal val="#ppt_y+1"/>
                                          </p:val>
                                        </p:tav>
                                        <p:tav tm="100000">
                                          <p:val>
                                            <p:strVal val="#ppt_y-.03"/>
                                          </p:val>
                                        </p:tav>
                                      </p:tavLst>
                                    </p:anim>
                                    <p:anim calcmode="lin" valueType="num">
                                      <p:cBhvr>
                                        <p:cTn id="141" dur="50" accel="100000" fill="hold">
                                          <p:stCondLst>
                                            <p:cond delay="450"/>
                                          </p:stCondLst>
                                        </p:cTn>
                                        <p:tgtEl>
                                          <p:spTgt spid="120"/>
                                        </p:tgtEl>
                                        <p:attrNameLst>
                                          <p:attrName>ppt_y</p:attrName>
                                        </p:attrNameLst>
                                      </p:cBhvr>
                                      <p:tavLst>
                                        <p:tav tm="0">
                                          <p:val>
                                            <p:strVal val="#ppt_y-.03"/>
                                          </p:val>
                                        </p:tav>
                                        <p:tav tm="100000">
                                          <p:val>
                                            <p:strVal val="#ppt_y"/>
                                          </p:val>
                                        </p:tav>
                                      </p:tavLst>
                                    </p:anim>
                                  </p:childTnLst>
                                </p:cTn>
                              </p:par>
                            </p:childTnLst>
                          </p:cTn>
                        </p:par>
                        <p:par>
                          <p:cTn id="142" fill="hold">
                            <p:stCondLst>
                              <p:cond delay="500"/>
                            </p:stCondLst>
                            <p:childTnLst>
                              <p:par>
                                <p:cTn id="143" presetID="0" presetClass="path" presetSubtype="0" accel="50000" decel="50000" fill="hold" grpId="11" nodeType="afterEffect">
                                  <p:stCondLst>
                                    <p:cond delay="0"/>
                                  </p:stCondLst>
                                  <p:childTnLst>
                                    <p:animMotion origin="layout" path="M -0.13385 0.11537 L -0.07865 0.24138 " pathEditMode="relative" ptsTypes="AA">
                                      <p:cBhvr>
                                        <p:cTn id="144" dur="500" fill="hold"/>
                                        <p:tgtEl>
                                          <p:spTgt spid="126"/>
                                        </p:tgtEl>
                                        <p:attrNameLst>
                                          <p:attrName>ppt_x</p:attrName>
                                          <p:attrName>ppt_y</p:attrName>
                                        </p:attrNameLst>
                                      </p:cBhvr>
                                    </p:animMotion>
                                  </p:childTnLst>
                                </p:cTn>
                              </p:par>
                            </p:childTnLst>
                          </p:cTn>
                        </p:par>
                        <p:par>
                          <p:cTn id="145" fill="hold">
                            <p:stCondLst>
                              <p:cond delay="1000"/>
                            </p:stCondLst>
                            <p:childTnLst>
                              <p:par>
                                <p:cTn id="146" presetID="37" presetClass="entr" presetSubtype="0" fill="hold" nodeType="afterEffect">
                                  <p:stCondLst>
                                    <p:cond delay="0"/>
                                  </p:stCondLst>
                                  <p:childTnLst>
                                    <p:set>
                                      <p:cBhvr>
                                        <p:cTn id="147" dur="1" fill="hold">
                                          <p:stCondLst>
                                            <p:cond delay="0"/>
                                          </p:stCondLst>
                                        </p:cTn>
                                        <p:tgtEl>
                                          <p:spTgt spid="105"/>
                                        </p:tgtEl>
                                        <p:attrNameLst>
                                          <p:attrName>style.visibility</p:attrName>
                                        </p:attrNameLst>
                                      </p:cBhvr>
                                      <p:to>
                                        <p:strVal val="visible"/>
                                      </p:to>
                                    </p:set>
                                    <p:animEffect transition="in" filter="fade">
                                      <p:cBhvr>
                                        <p:cTn id="148" dur="500"/>
                                        <p:tgtEl>
                                          <p:spTgt spid="105"/>
                                        </p:tgtEl>
                                      </p:cBhvr>
                                    </p:animEffect>
                                    <p:anim calcmode="lin" valueType="num">
                                      <p:cBhvr>
                                        <p:cTn id="149" dur="500" fill="hold"/>
                                        <p:tgtEl>
                                          <p:spTgt spid="105"/>
                                        </p:tgtEl>
                                        <p:attrNameLst>
                                          <p:attrName>ppt_x</p:attrName>
                                        </p:attrNameLst>
                                      </p:cBhvr>
                                      <p:tavLst>
                                        <p:tav tm="0">
                                          <p:val>
                                            <p:strVal val="#ppt_x"/>
                                          </p:val>
                                        </p:tav>
                                        <p:tav tm="100000">
                                          <p:val>
                                            <p:strVal val="#ppt_x"/>
                                          </p:val>
                                        </p:tav>
                                      </p:tavLst>
                                    </p:anim>
                                    <p:anim calcmode="lin" valueType="num">
                                      <p:cBhvr>
                                        <p:cTn id="150" dur="450" decel="100000" fill="hold"/>
                                        <p:tgtEl>
                                          <p:spTgt spid="105"/>
                                        </p:tgtEl>
                                        <p:attrNameLst>
                                          <p:attrName>ppt_y</p:attrName>
                                        </p:attrNameLst>
                                      </p:cBhvr>
                                      <p:tavLst>
                                        <p:tav tm="0">
                                          <p:val>
                                            <p:strVal val="#ppt_y+1"/>
                                          </p:val>
                                        </p:tav>
                                        <p:tav tm="100000">
                                          <p:val>
                                            <p:strVal val="#ppt_y-.03"/>
                                          </p:val>
                                        </p:tav>
                                      </p:tavLst>
                                    </p:anim>
                                    <p:anim calcmode="lin" valueType="num">
                                      <p:cBhvr>
                                        <p:cTn id="151" dur="50" accel="100000" fill="hold">
                                          <p:stCondLst>
                                            <p:cond delay="450"/>
                                          </p:stCondLst>
                                        </p:cTn>
                                        <p:tgtEl>
                                          <p:spTgt spid="105"/>
                                        </p:tgtEl>
                                        <p:attrNameLst>
                                          <p:attrName>ppt_y</p:attrName>
                                        </p:attrNameLst>
                                      </p:cBhvr>
                                      <p:tavLst>
                                        <p:tav tm="0">
                                          <p:val>
                                            <p:strVal val="#ppt_y-.03"/>
                                          </p:val>
                                        </p:tav>
                                        <p:tav tm="100000">
                                          <p:val>
                                            <p:strVal val="#ppt_y"/>
                                          </p:val>
                                        </p:tav>
                                      </p:tavLst>
                                    </p:anim>
                                  </p:childTnLst>
                                </p:cTn>
                              </p:par>
                              <p:par>
                                <p:cTn id="152" presetID="37" presetClass="entr" presetSubtype="0" fill="hold" grpId="0" nodeType="withEffect">
                                  <p:stCondLst>
                                    <p:cond delay="0"/>
                                  </p:stCondLst>
                                  <p:childTnLst>
                                    <p:set>
                                      <p:cBhvr>
                                        <p:cTn id="153" dur="1" fill="hold">
                                          <p:stCondLst>
                                            <p:cond delay="0"/>
                                          </p:stCondLst>
                                        </p:cTn>
                                        <p:tgtEl>
                                          <p:spTgt spid="121"/>
                                        </p:tgtEl>
                                        <p:attrNameLst>
                                          <p:attrName>style.visibility</p:attrName>
                                        </p:attrNameLst>
                                      </p:cBhvr>
                                      <p:to>
                                        <p:strVal val="visible"/>
                                      </p:to>
                                    </p:set>
                                    <p:animEffect transition="in" filter="fade">
                                      <p:cBhvr>
                                        <p:cTn id="154" dur="500"/>
                                        <p:tgtEl>
                                          <p:spTgt spid="121"/>
                                        </p:tgtEl>
                                      </p:cBhvr>
                                    </p:animEffect>
                                    <p:anim calcmode="lin" valueType="num">
                                      <p:cBhvr>
                                        <p:cTn id="155" dur="500" fill="hold"/>
                                        <p:tgtEl>
                                          <p:spTgt spid="121"/>
                                        </p:tgtEl>
                                        <p:attrNameLst>
                                          <p:attrName>ppt_x</p:attrName>
                                        </p:attrNameLst>
                                      </p:cBhvr>
                                      <p:tavLst>
                                        <p:tav tm="0">
                                          <p:val>
                                            <p:strVal val="#ppt_x"/>
                                          </p:val>
                                        </p:tav>
                                        <p:tav tm="100000">
                                          <p:val>
                                            <p:strVal val="#ppt_x"/>
                                          </p:val>
                                        </p:tav>
                                      </p:tavLst>
                                    </p:anim>
                                    <p:anim calcmode="lin" valueType="num">
                                      <p:cBhvr>
                                        <p:cTn id="156" dur="450" decel="100000" fill="hold"/>
                                        <p:tgtEl>
                                          <p:spTgt spid="121"/>
                                        </p:tgtEl>
                                        <p:attrNameLst>
                                          <p:attrName>ppt_y</p:attrName>
                                        </p:attrNameLst>
                                      </p:cBhvr>
                                      <p:tavLst>
                                        <p:tav tm="0">
                                          <p:val>
                                            <p:strVal val="#ppt_y+1"/>
                                          </p:val>
                                        </p:tav>
                                        <p:tav tm="100000">
                                          <p:val>
                                            <p:strVal val="#ppt_y-.03"/>
                                          </p:val>
                                        </p:tav>
                                      </p:tavLst>
                                    </p:anim>
                                    <p:anim calcmode="lin" valueType="num">
                                      <p:cBhvr>
                                        <p:cTn id="157" dur="50" accel="100000" fill="hold">
                                          <p:stCondLst>
                                            <p:cond delay="450"/>
                                          </p:stCondLst>
                                        </p:cTn>
                                        <p:tgtEl>
                                          <p:spTgt spid="121"/>
                                        </p:tgtEl>
                                        <p:attrNameLst>
                                          <p:attrName>ppt_y</p:attrName>
                                        </p:attrNameLst>
                                      </p:cBhvr>
                                      <p:tavLst>
                                        <p:tav tm="0">
                                          <p:val>
                                            <p:strVal val="#ppt_y-.03"/>
                                          </p:val>
                                        </p:tav>
                                        <p:tav tm="100000">
                                          <p:val>
                                            <p:strVal val="#ppt_y"/>
                                          </p:val>
                                        </p:tav>
                                      </p:tavLst>
                                    </p:anim>
                                  </p:childTnLst>
                                </p:cTn>
                              </p:par>
                            </p:childTnLst>
                          </p:cTn>
                        </p:par>
                        <p:par>
                          <p:cTn id="158" fill="hold">
                            <p:stCondLst>
                              <p:cond delay="1500"/>
                            </p:stCondLst>
                            <p:childTnLst>
                              <p:par>
                                <p:cTn id="159" presetID="0" presetClass="path" presetSubtype="0" accel="50000" decel="50000" fill="hold" grpId="12" nodeType="afterEffect">
                                  <p:stCondLst>
                                    <p:cond delay="0"/>
                                  </p:stCondLst>
                                  <p:childTnLst>
                                    <p:animMotion origin="layout" path="M -0.07865 0.24138 L -0.11024 0.37757 " pathEditMode="relative" ptsTypes="AA">
                                      <p:cBhvr>
                                        <p:cTn id="160" dur="500" fill="hold"/>
                                        <p:tgtEl>
                                          <p:spTgt spid="126"/>
                                        </p:tgtEl>
                                        <p:attrNameLst>
                                          <p:attrName>ppt_x</p:attrName>
                                          <p:attrName>ppt_y</p:attrName>
                                        </p:attrNameLst>
                                      </p:cBhvr>
                                    </p:animMotion>
                                  </p:childTnLst>
                                </p:cTn>
                              </p:par>
                            </p:childTnLst>
                          </p:cTn>
                        </p:par>
                        <p:par>
                          <p:cTn id="161" fill="hold">
                            <p:stCondLst>
                              <p:cond delay="2000"/>
                            </p:stCondLst>
                            <p:childTnLst>
                              <p:par>
                                <p:cTn id="162" presetID="0" presetClass="path" presetSubtype="0" accel="50000" decel="50000" fill="hold" grpId="13" nodeType="afterEffect">
                                  <p:stCondLst>
                                    <p:cond delay="0"/>
                                  </p:stCondLst>
                                  <p:childTnLst>
                                    <p:animMotion origin="layout" path="M -0.11024 0.37757 L -0.07865 0.24138 " pathEditMode="relative" ptsTypes="AA">
                                      <p:cBhvr>
                                        <p:cTn id="163" dur="500" fill="hold"/>
                                        <p:tgtEl>
                                          <p:spTgt spid="126"/>
                                        </p:tgtEl>
                                        <p:attrNameLst>
                                          <p:attrName>ppt_x</p:attrName>
                                          <p:attrName>ppt_y</p:attrName>
                                        </p:attrNameLst>
                                      </p:cBhvr>
                                    </p:animMotion>
                                  </p:childTnLst>
                                </p:cTn>
                              </p:par>
                            </p:childTnLst>
                          </p:cTn>
                        </p:par>
                        <p:par>
                          <p:cTn id="164" fill="hold">
                            <p:stCondLst>
                              <p:cond delay="2500"/>
                            </p:stCondLst>
                            <p:childTnLst>
                              <p:par>
                                <p:cTn id="165" presetID="37" presetClass="entr" presetSubtype="0" fill="hold" nodeType="afterEffect">
                                  <p:stCondLst>
                                    <p:cond delay="0"/>
                                  </p:stCondLst>
                                  <p:childTnLst>
                                    <p:set>
                                      <p:cBhvr>
                                        <p:cTn id="166" dur="1" fill="hold">
                                          <p:stCondLst>
                                            <p:cond delay="0"/>
                                          </p:stCondLst>
                                        </p:cTn>
                                        <p:tgtEl>
                                          <p:spTgt spid="108"/>
                                        </p:tgtEl>
                                        <p:attrNameLst>
                                          <p:attrName>style.visibility</p:attrName>
                                        </p:attrNameLst>
                                      </p:cBhvr>
                                      <p:to>
                                        <p:strVal val="visible"/>
                                      </p:to>
                                    </p:set>
                                    <p:animEffect transition="in" filter="fade">
                                      <p:cBhvr>
                                        <p:cTn id="167" dur="500"/>
                                        <p:tgtEl>
                                          <p:spTgt spid="108"/>
                                        </p:tgtEl>
                                      </p:cBhvr>
                                    </p:animEffect>
                                    <p:anim calcmode="lin" valueType="num">
                                      <p:cBhvr>
                                        <p:cTn id="168" dur="500" fill="hold"/>
                                        <p:tgtEl>
                                          <p:spTgt spid="108"/>
                                        </p:tgtEl>
                                        <p:attrNameLst>
                                          <p:attrName>ppt_x</p:attrName>
                                        </p:attrNameLst>
                                      </p:cBhvr>
                                      <p:tavLst>
                                        <p:tav tm="0">
                                          <p:val>
                                            <p:strVal val="#ppt_x"/>
                                          </p:val>
                                        </p:tav>
                                        <p:tav tm="100000">
                                          <p:val>
                                            <p:strVal val="#ppt_x"/>
                                          </p:val>
                                        </p:tav>
                                      </p:tavLst>
                                    </p:anim>
                                    <p:anim calcmode="lin" valueType="num">
                                      <p:cBhvr>
                                        <p:cTn id="169" dur="450" decel="100000" fill="hold"/>
                                        <p:tgtEl>
                                          <p:spTgt spid="108"/>
                                        </p:tgtEl>
                                        <p:attrNameLst>
                                          <p:attrName>ppt_y</p:attrName>
                                        </p:attrNameLst>
                                      </p:cBhvr>
                                      <p:tavLst>
                                        <p:tav tm="0">
                                          <p:val>
                                            <p:strVal val="#ppt_y+1"/>
                                          </p:val>
                                        </p:tav>
                                        <p:tav tm="100000">
                                          <p:val>
                                            <p:strVal val="#ppt_y-.03"/>
                                          </p:val>
                                        </p:tav>
                                      </p:tavLst>
                                    </p:anim>
                                    <p:anim calcmode="lin" valueType="num">
                                      <p:cBhvr>
                                        <p:cTn id="170" dur="50" accel="100000" fill="hold">
                                          <p:stCondLst>
                                            <p:cond delay="450"/>
                                          </p:stCondLst>
                                        </p:cTn>
                                        <p:tgtEl>
                                          <p:spTgt spid="108"/>
                                        </p:tgtEl>
                                        <p:attrNameLst>
                                          <p:attrName>ppt_y</p:attrName>
                                        </p:attrNameLst>
                                      </p:cBhvr>
                                      <p:tavLst>
                                        <p:tav tm="0">
                                          <p:val>
                                            <p:strVal val="#ppt_y-.03"/>
                                          </p:val>
                                        </p:tav>
                                        <p:tav tm="100000">
                                          <p:val>
                                            <p:strVal val="#ppt_y"/>
                                          </p:val>
                                        </p:tav>
                                      </p:tavLst>
                                    </p:anim>
                                  </p:childTnLst>
                                </p:cTn>
                              </p:par>
                              <p:par>
                                <p:cTn id="171" presetID="37" presetClass="entr" presetSubtype="0" fill="hold" grpId="0" nodeType="withEffect">
                                  <p:stCondLst>
                                    <p:cond delay="0"/>
                                  </p:stCondLst>
                                  <p:childTnLst>
                                    <p:set>
                                      <p:cBhvr>
                                        <p:cTn id="172" dur="1" fill="hold">
                                          <p:stCondLst>
                                            <p:cond delay="0"/>
                                          </p:stCondLst>
                                        </p:cTn>
                                        <p:tgtEl>
                                          <p:spTgt spid="122"/>
                                        </p:tgtEl>
                                        <p:attrNameLst>
                                          <p:attrName>style.visibility</p:attrName>
                                        </p:attrNameLst>
                                      </p:cBhvr>
                                      <p:to>
                                        <p:strVal val="visible"/>
                                      </p:to>
                                    </p:set>
                                    <p:animEffect transition="in" filter="fade">
                                      <p:cBhvr>
                                        <p:cTn id="173" dur="500"/>
                                        <p:tgtEl>
                                          <p:spTgt spid="122"/>
                                        </p:tgtEl>
                                      </p:cBhvr>
                                    </p:animEffect>
                                    <p:anim calcmode="lin" valueType="num">
                                      <p:cBhvr>
                                        <p:cTn id="174" dur="500" fill="hold"/>
                                        <p:tgtEl>
                                          <p:spTgt spid="122"/>
                                        </p:tgtEl>
                                        <p:attrNameLst>
                                          <p:attrName>ppt_x</p:attrName>
                                        </p:attrNameLst>
                                      </p:cBhvr>
                                      <p:tavLst>
                                        <p:tav tm="0">
                                          <p:val>
                                            <p:strVal val="#ppt_x"/>
                                          </p:val>
                                        </p:tav>
                                        <p:tav tm="100000">
                                          <p:val>
                                            <p:strVal val="#ppt_x"/>
                                          </p:val>
                                        </p:tav>
                                      </p:tavLst>
                                    </p:anim>
                                    <p:anim calcmode="lin" valueType="num">
                                      <p:cBhvr>
                                        <p:cTn id="175" dur="450" decel="100000" fill="hold"/>
                                        <p:tgtEl>
                                          <p:spTgt spid="122"/>
                                        </p:tgtEl>
                                        <p:attrNameLst>
                                          <p:attrName>ppt_y</p:attrName>
                                        </p:attrNameLst>
                                      </p:cBhvr>
                                      <p:tavLst>
                                        <p:tav tm="0">
                                          <p:val>
                                            <p:strVal val="#ppt_y+1"/>
                                          </p:val>
                                        </p:tav>
                                        <p:tav tm="100000">
                                          <p:val>
                                            <p:strVal val="#ppt_y-.03"/>
                                          </p:val>
                                        </p:tav>
                                      </p:tavLst>
                                    </p:anim>
                                    <p:anim calcmode="lin" valueType="num">
                                      <p:cBhvr>
                                        <p:cTn id="176" dur="50" accel="100000" fill="hold">
                                          <p:stCondLst>
                                            <p:cond delay="450"/>
                                          </p:stCondLst>
                                        </p:cTn>
                                        <p:tgtEl>
                                          <p:spTgt spid="122"/>
                                        </p:tgtEl>
                                        <p:attrNameLst>
                                          <p:attrName>ppt_y</p:attrName>
                                        </p:attrNameLst>
                                      </p:cBhvr>
                                      <p:tavLst>
                                        <p:tav tm="0">
                                          <p:val>
                                            <p:strVal val="#ppt_y-.03"/>
                                          </p:val>
                                        </p:tav>
                                        <p:tav tm="100000">
                                          <p:val>
                                            <p:strVal val="#ppt_y"/>
                                          </p:val>
                                        </p:tav>
                                      </p:tavLst>
                                    </p:anim>
                                  </p:childTnLst>
                                </p:cTn>
                              </p:par>
                            </p:childTnLst>
                          </p:cTn>
                        </p:par>
                        <p:par>
                          <p:cTn id="177" fill="hold">
                            <p:stCondLst>
                              <p:cond delay="3000"/>
                            </p:stCondLst>
                            <p:childTnLst>
                              <p:par>
                                <p:cTn id="178" presetID="0" presetClass="path" presetSubtype="0" accel="50000" decel="50000" fill="hold" grpId="14" nodeType="afterEffect">
                                  <p:stCondLst>
                                    <p:cond delay="0"/>
                                  </p:stCondLst>
                                  <p:childTnLst>
                                    <p:animMotion origin="layout" path="M -0.07865 0.24138 L -2.77778E-7 0.37757 " pathEditMode="relative" ptsTypes="AA">
                                      <p:cBhvr>
                                        <p:cTn id="179" dur="500" fill="hold"/>
                                        <p:tgtEl>
                                          <p:spTgt spid="126"/>
                                        </p:tgtEl>
                                        <p:attrNameLst>
                                          <p:attrName>ppt_x</p:attrName>
                                          <p:attrName>ppt_y</p:attrName>
                                        </p:attrNameLst>
                                      </p:cBhvr>
                                    </p:animMotion>
                                  </p:childTnLst>
                                </p:cTn>
                              </p:par>
                            </p:childTnLst>
                          </p:cTn>
                        </p:par>
                        <p:par>
                          <p:cTn id="180" fill="hold">
                            <p:stCondLst>
                              <p:cond delay="3500"/>
                            </p:stCondLst>
                            <p:childTnLst>
                              <p:par>
                                <p:cTn id="181" presetID="0" presetClass="path" presetSubtype="0" accel="50000" decel="50000" fill="hold" grpId="15" nodeType="afterEffect">
                                  <p:stCondLst>
                                    <p:cond delay="0"/>
                                  </p:stCondLst>
                                  <p:childTnLst>
                                    <p:animMotion origin="layout" path="M -2.77778E-7 0.37757 L -0.07865 0.24138 " pathEditMode="relative" ptsTypes="AA">
                                      <p:cBhvr>
                                        <p:cTn id="182" dur="500" fill="hold"/>
                                        <p:tgtEl>
                                          <p:spTgt spid="126"/>
                                        </p:tgtEl>
                                        <p:attrNameLst>
                                          <p:attrName>ppt_x</p:attrName>
                                          <p:attrName>ppt_y</p:attrName>
                                        </p:attrNameLst>
                                      </p:cBhvr>
                                    </p:animMotion>
                                  </p:childTnLst>
                                </p:cTn>
                              </p:par>
                            </p:childTnLst>
                          </p:cTn>
                        </p:par>
                        <p:par>
                          <p:cTn id="183" fill="hold">
                            <p:stCondLst>
                              <p:cond delay="4000"/>
                            </p:stCondLst>
                            <p:childTnLst>
                              <p:par>
                                <p:cTn id="184" presetID="0" presetClass="path" presetSubtype="0" accel="50000" decel="50000" fill="hold" grpId="16" nodeType="afterEffect">
                                  <p:stCondLst>
                                    <p:cond delay="0"/>
                                  </p:stCondLst>
                                  <p:childTnLst>
                                    <p:animMotion origin="layout" path="M -0.07865 0.24138 L -0.13385 0.11537 " pathEditMode="relative" ptsTypes="AA">
                                      <p:cBhvr>
                                        <p:cTn id="185" dur="500" fill="hold"/>
                                        <p:tgtEl>
                                          <p:spTgt spid="126"/>
                                        </p:tgtEl>
                                        <p:attrNameLst>
                                          <p:attrName>ppt_x</p:attrName>
                                          <p:attrName>ppt_y</p:attrName>
                                        </p:attrNameLst>
                                      </p:cBhvr>
                                    </p:animMotion>
                                  </p:childTnLst>
                                </p:cTn>
                              </p:par>
                            </p:childTnLst>
                          </p:cTn>
                        </p:par>
                      </p:childTnLst>
                    </p:cTn>
                  </p:par>
                  <p:par>
                    <p:cTn id="186" fill="hold">
                      <p:stCondLst>
                        <p:cond delay="indefinite"/>
                      </p:stCondLst>
                      <p:childTnLst>
                        <p:par>
                          <p:cTn id="187" fill="hold">
                            <p:stCondLst>
                              <p:cond delay="0"/>
                            </p:stCondLst>
                            <p:childTnLst>
                              <p:par>
                                <p:cTn id="188" presetID="0" presetClass="path" presetSubtype="0" accel="50000" decel="50000" fill="hold" grpId="17" nodeType="clickEffect">
                                  <p:stCondLst>
                                    <p:cond delay="0"/>
                                  </p:stCondLst>
                                  <p:childTnLst>
                                    <p:animMotion origin="layout" path="M -0.13385 0.11537 L -2.77778E-7 4.04624E-6 " pathEditMode="relative" ptsTypes="AA">
                                      <p:cBhvr>
                                        <p:cTn id="189" dur="500" fill="hold"/>
                                        <p:tgtEl>
                                          <p:spTgt spid="126"/>
                                        </p:tgtEl>
                                        <p:attrNameLst>
                                          <p:attrName>ppt_x</p:attrName>
                                          <p:attrName>ppt_y</p:attrName>
                                        </p:attrNameLst>
                                      </p:cBhvr>
                                    </p:animMotion>
                                  </p:childTnLst>
                                </p:cTn>
                              </p:par>
                            </p:childTnLst>
                          </p:cTn>
                        </p:par>
                      </p:childTnLst>
                    </p:cTn>
                  </p:par>
                  <p:par>
                    <p:cTn id="190" fill="hold">
                      <p:stCondLst>
                        <p:cond delay="indefinite"/>
                      </p:stCondLst>
                      <p:childTnLst>
                        <p:par>
                          <p:cTn id="191" fill="hold">
                            <p:stCondLst>
                              <p:cond delay="0"/>
                            </p:stCondLst>
                            <p:childTnLst>
                              <p:par>
                                <p:cTn id="192" presetID="37" presetClass="entr" presetSubtype="0" fill="hold" nodeType="clickEffect">
                                  <p:stCondLst>
                                    <p:cond delay="0"/>
                                  </p:stCondLst>
                                  <p:childTnLst>
                                    <p:set>
                                      <p:cBhvr>
                                        <p:cTn id="193" dur="1" fill="hold">
                                          <p:stCondLst>
                                            <p:cond delay="0"/>
                                          </p:stCondLst>
                                        </p:cTn>
                                        <p:tgtEl>
                                          <p:spTgt spid="81"/>
                                        </p:tgtEl>
                                        <p:attrNameLst>
                                          <p:attrName>style.visibility</p:attrName>
                                        </p:attrNameLst>
                                      </p:cBhvr>
                                      <p:to>
                                        <p:strVal val="visible"/>
                                      </p:to>
                                    </p:set>
                                    <p:animEffect transition="in" filter="fade">
                                      <p:cBhvr>
                                        <p:cTn id="194" dur="500"/>
                                        <p:tgtEl>
                                          <p:spTgt spid="81"/>
                                        </p:tgtEl>
                                      </p:cBhvr>
                                    </p:animEffect>
                                    <p:anim calcmode="lin" valueType="num">
                                      <p:cBhvr>
                                        <p:cTn id="195" dur="500" fill="hold"/>
                                        <p:tgtEl>
                                          <p:spTgt spid="81"/>
                                        </p:tgtEl>
                                        <p:attrNameLst>
                                          <p:attrName>ppt_x</p:attrName>
                                        </p:attrNameLst>
                                      </p:cBhvr>
                                      <p:tavLst>
                                        <p:tav tm="0">
                                          <p:val>
                                            <p:strVal val="#ppt_x"/>
                                          </p:val>
                                        </p:tav>
                                        <p:tav tm="100000">
                                          <p:val>
                                            <p:strVal val="#ppt_x"/>
                                          </p:val>
                                        </p:tav>
                                      </p:tavLst>
                                    </p:anim>
                                    <p:anim calcmode="lin" valueType="num">
                                      <p:cBhvr>
                                        <p:cTn id="196" dur="450" decel="100000" fill="hold"/>
                                        <p:tgtEl>
                                          <p:spTgt spid="81"/>
                                        </p:tgtEl>
                                        <p:attrNameLst>
                                          <p:attrName>ppt_y</p:attrName>
                                        </p:attrNameLst>
                                      </p:cBhvr>
                                      <p:tavLst>
                                        <p:tav tm="0">
                                          <p:val>
                                            <p:strVal val="#ppt_y+1"/>
                                          </p:val>
                                        </p:tav>
                                        <p:tav tm="100000">
                                          <p:val>
                                            <p:strVal val="#ppt_y-.03"/>
                                          </p:val>
                                        </p:tav>
                                      </p:tavLst>
                                    </p:anim>
                                    <p:anim calcmode="lin" valueType="num">
                                      <p:cBhvr>
                                        <p:cTn id="197" dur="50" accel="100000" fill="hold">
                                          <p:stCondLst>
                                            <p:cond delay="450"/>
                                          </p:stCondLst>
                                        </p:cTn>
                                        <p:tgtEl>
                                          <p:spTgt spid="81"/>
                                        </p:tgtEl>
                                        <p:attrNameLst>
                                          <p:attrName>ppt_y</p:attrName>
                                        </p:attrNameLst>
                                      </p:cBhvr>
                                      <p:tavLst>
                                        <p:tav tm="0">
                                          <p:val>
                                            <p:strVal val="#ppt_y-.03"/>
                                          </p:val>
                                        </p:tav>
                                        <p:tav tm="100000">
                                          <p:val>
                                            <p:strVal val="#ppt_y"/>
                                          </p:val>
                                        </p:tav>
                                      </p:tavLst>
                                    </p:anim>
                                  </p:childTnLst>
                                </p:cTn>
                              </p:par>
                              <p:par>
                                <p:cTn id="198" presetID="37" presetClass="entr" presetSubtype="0" fill="hold" grpId="0" nodeType="withEffect">
                                  <p:stCondLst>
                                    <p:cond delay="0"/>
                                  </p:stCondLst>
                                  <p:childTnLst>
                                    <p:set>
                                      <p:cBhvr>
                                        <p:cTn id="199" dur="1" fill="hold">
                                          <p:stCondLst>
                                            <p:cond delay="0"/>
                                          </p:stCondLst>
                                        </p:cTn>
                                        <p:tgtEl>
                                          <p:spTgt spid="123"/>
                                        </p:tgtEl>
                                        <p:attrNameLst>
                                          <p:attrName>style.visibility</p:attrName>
                                        </p:attrNameLst>
                                      </p:cBhvr>
                                      <p:to>
                                        <p:strVal val="visible"/>
                                      </p:to>
                                    </p:set>
                                    <p:animEffect transition="in" filter="fade">
                                      <p:cBhvr>
                                        <p:cTn id="200" dur="500"/>
                                        <p:tgtEl>
                                          <p:spTgt spid="123"/>
                                        </p:tgtEl>
                                      </p:cBhvr>
                                    </p:animEffect>
                                    <p:anim calcmode="lin" valueType="num">
                                      <p:cBhvr>
                                        <p:cTn id="201" dur="500" fill="hold"/>
                                        <p:tgtEl>
                                          <p:spTgt spid="123"/>
                                        </p:tgtEl>
                                        <p:attrNameLst>
                                          <p:attrName>ppt_x</p:attrName>
                                        </p:attrNameLst>
                                      </p:cBhvr>
                                      <p:tavLst>
                                        <p:tav tm="0">
                                          <p:val>
                                            <p:strVal val="#ppt_x"/>
                                          </p:val>
                                        </p:tav>
                                        <p:tav tm="100000">
                                          <p:val>
                                            <p:strVal val="#ppt_x"/>
                                          </p:val>
                                        </p:tav>
                                      </p:tavLst>
                                    </p:anim>
                                    <p:anim calcmode="lin" valueType="num">
                                      <p:cBhvr>
                                        <p:cTn id="202" dur="450" decel="100000" fill="hold"/>
                                        <p:tgtEl>
                                          <p:spTgt spid="123"/>
                                        </p:tgtEl>
                                        <p:attrNameLst>
                                          <p:attrName>ppt_y</p:attrName>
                                        </p:attrNameLst>
                                      </p:cBhvr>
                                      <p:tavLst>
                                        <p:tav tm="0">
                                          <p:val>
                                            <p:strVal val="#ppt_y+1"/>
                                          </p:val>
                                        </p:tav>
                                        <p:tav tm="100000">
                                          <p:val>
                                            <p:strVal val="#ppt_y-.03"/>
                                          </p:val>
                                        </p:tav>
                                      </p:tavLst>
                                    </p:anim>
                                    <p:anim calcmode="lin" valueType="num">
                                      <p:cBhvr>
                                        <p:cTn id="203" dur="50" accel="100000" fill="hold">
                                          <p:stCondLst>
                                            <p:cond delay="450"/>
                                          </p:stCondLst>
                                        </p:cTn>
                                        <p:tgtEl>
                                          <p:spTgt spid="123"/>
                                        </p:tgtEl>
                                        <p:attrNameLst>
                                          <p:attrName>ppt_y</p:attrName>
                                        </p:attrNameLst>
                                      </p:cBhvr>
                                      <p:tavLst>
                                        <p:tav tm="0">
                                          <p:val>
                                            <p:strVal val="#ppt_y-.03"/>
                                          </p:val>
                                        </p:tav>
                                        <p:tav tm="100000">
                                          <p:val>
                                            <p:strVal val="#ppt_y"/>
                                          </p:val>
                                        </p:tav>
                                      </p:tavLst>
                                    </p:anim>
                                  </p:childTnLst>
                                </p:cTn>
                              </p:par>
                            </p:childTnLst>
                          </p:cTn>
                        </p:par>
                        <p:par>
                          <p:cTn id="204" fill="hold">
                            <p:stCondLst>
                              <p:cond delay="500"/>
                            </p:stCondLst>
                            <p:childTnLst>
                              <p:par>
                                <p:cTn id="205" presetID="0" presetClass="path" presetSubtype="0" accel="50000" decel="50000" fill="hold" grpId="18" nodeType="afterEffect">
                                  <p:stCondLst>
                                    <p:cond delay="0"/>
                                  </p:stCondLst>
                                  <p:childTnLst>
                                    <p:animMotion origin="layout" path="M -0.00348 -0.00856 L 0.11909 0.11621 " pathEditMode="relative" rAng="0" ptsTypes="AA">
                                      <p:cBhvr>
                                        <p:cTn id="206" dur="500" fill="hold"/>
                                        <p:tgtEl>
                                          <p:spTgt spid="126"/>
                                        </p:tgtEl>
                                        <p:attrNameLst>
                                          <p:attrName>ppt_x</p:attrName>
                                          <p:attrName>ppt_y</p:attrName>
                                        </p:attrNameLst>
                                      </p:cBhvr>
                                      <p:rCtr x="6100" y="6200"/>
                                    </p:animMotion>
                                  </p:childTnLst>
                                </p:cTn>
                              </p:par>
                            </p:childTnLst>
                          </p:cTn>
                        </p:par>
                        <p:par>
                          <p:cTn id="207" fill="hold">
                            <p:stCondLst>
                              <p:cond delay="1000"/>
                            </p:stCondLst>
                            <p:childTnLst>
                              <p:par>
                                <p:cTn id="208" presetID="37" presetClass="entr" presetSubtype="0" fill="hold" nodeType="afterEffect">
                                  <p:stCondLst>
                                    <p:cond delay="0"/>
                                  </p:stCondLst>
                                  <p:childTnLst>
                                    <p:set>
                                      <p:cBhvr>
                                        <p:cTn id="209" dur="1" fill="hold">
                                          <p:stCondLst>
                                            <p:cond delay="0"/>
                                          </p:stCondLst>
                                        </p:cTn>
                                        <p:tgtEl>
                                          <p:spTgt spid="90"/>
                                        </p:tgtEl>
                                        <p:attrNameLst>
                                          <p:attrName>style.visibility</p:attrName>
                                        </p:attrNameLst>
                                      </p:cBhvr>
                                      <p:to>
                                        <p:strVal val="visible"/>
                                      </p:to>
                                    </p:set>
                                    <p:animEffect transition="in" filter="fade">
                                      <p:cBhvr>
                                        <p:cTn id="210" dur="500"/>
                                        <p:tgtEl>
                                          <p:spTgt spid="90"/>
                                        </p:tgtEl>
                                      </p:cBhvr>
                                    </p:animEffect>
                                    <p:anim calcmode="lin" valueType="num">
                                      <p:cBhvr>
                                        <p:cTn id="211" dur="500" fill="hold"/>
                                        <p:tgtEl>
                                          <p:spTgt spid="90"/>
                                        </p:tgtEl>
                                        <p:attrNameLst>
                                          <p:attrName>ppt_x</p:attrName>
                                        </p:attrNameLst>
                                      </p:cBhvr>
                                      <p:tavLst>
                                        <p:tav tm="0">
                                          <p:val>
                                            <p:strVal val="#ppt_x"/>
                                          </p:val>
                                        </p:tav>
                                        <p:tav tm="100000">
                                          <p:val>
                                            <p:strVal val="#ppt_x"/>
                                          </p:val>
                                        </p:tav>
                                      </p:tavLst>
                                    </p:anim>
                                    <p:anim calcmode="lin" valueType="num">
                                      <p:cBhvr>
                                        <p:cTn id="212" dur="450" decel="100000" fill="hold"/>
                                        <p:tgtEl>
                                          <p:spTgt spid="90"/>
                                        </p:tgtEl>
                                        <p:attrNameLst>
                                          <p:attrName>ppt_y</p:attrName>
                                        </p:attrNameLst>
                                      </p:cBhvr>
                                      <p:tavLst>
                                        <p:tav tm="0">
                                          <p:val>
                                            <p:strVal val="#ppt_y+1"/>
                                          </p:val>
                                        </p:tav>
                                        <p:tav tm="100000">
                                          <p:val>
                                            <p:strVal val="#ppt_y-.03"/>
                                          </p:val>
                                        </p:tav>
                                      </p:tavLst>
                                    </p:anim>
                                    <p:anim calcmode="lin" valueType="num">
                                      <p:cBhvr>
                                        <p:cTn id="213" dur="50" accel="100000" fill="hold">
                                          <p:stCondLst>
                                            <p:cond delay="450"/>
                                          </p:stCondLst>
                                        </p:cTn>
                                        <p:tgtEl>
                                          <p:spTgt spid="90"/>
                                        </p:tgtEl>
                                        <p:attrNameLst>
                                          <p:attrName>ppt_y</p:attrName>
                                        </p:attrNameLst>
                                      </p:cBhvr>
                                      <p:tavLst>
                                        <p:tav tm="0">
                                          <p:val>
                                            <p:strVal val="#ppt_y-.03"/>
                                          </p:val>
                                        </p:tav>
                                        <p:tav tm="100000">
                                          <p:val>
                                            <p:strVal val="#ppt_y"/>
                                          </p:val>
                                        </p:tav>
                                      </p:tavLst>
                                    </p:anim>
                                  </p:childTnLst>
                                </p:cTn>
                              </p:par>
                              <p:par>
                                <p:cTn id="214" presetID="37" presetClass="entr" presetSubtype="0" fill="hold" grpId="0" nodeType="withEffect">
                                  <p:stCondLst>
                                    <p:cond delay="0"/>
                                  </p:stCondLst>
                                  <p:childTnLst>
                                    <p:set>
                                      <p:cBhvr>
                                        <p:cTn id="215" dur="1" fill="hold">
                                          <p:stCondLst>
                                            <p:cond delay="0"/>
                                          </p:stCondLst>
                                        </p:cTn>
                                        <p:tgtEl>
                                          <p:spTgt spid="124"/>
                                        </p:tgtEl>
                                        <p:attrNameLst>
                                          <p:attrName>style.visibility</p:attrName>
                                        </p:attrNameLst>
                                      </p:cBhvr>
                                      <p:to>
                                        <p:strVal val="visible"/>
                                      </p:to>
                                    </p:set>
                                    <p:animEffect transition="in" filter="fade">
                                      <p:cBhvr>
                                        <p:cTn id="216" dur="500"/>
                                        <p:tgtEl>
                                          <p:spTgt spid="124"/>
                                        </p:tgtEl>
                                      </p:cBhvr>
                                    </p:animEffect>
                                    <p:anim calcmode="lin" valueType="num">
                                      <p:cBhvr>
                                        <p:cTn id="217" dur="500" fill="hold"/>
                                        <p:tgtEl>
                                          <p:spTgt spid="124"/>
                                        </p:tgtEl>
                                        <p:attrNameLst>
                                          <p:attrName>ppt_x</p:attrName>
                                        </p:attrNameLst>
                                      </p:cBhvr>
                                      <p:tavLst>
                                        <p:tav tm="0">
                                          <p:val>
                                            <p:strVal val="#ppt_x"/>
                                          </p:val>
                                        </p:tav>
                                        <p:tav tm="100000">
                                          <p:val>
                                            <p:strVal val="#ppt_x"/>
                                          </p:val>
                                        </p:tav>
                                      </p:tavLst>
                                    </p:anim>
                                    <p:anim calcmode="lin" valueType="num">
                                      <p:cBhvr>
                                        <p:cTn id="218" dur="450" decel="100000" fill="hold"/>
                                        <p:tgtEl>
                                          <p:spTgt spid="124"/>
                                        </p:tgtEl>
                                        <p:attrNameLst>
                                          <p:attrName>ppt_y</p:attrName>
                                        </p:attrNameLst>
                                      </p:cBhvr>
                                      <p:tavLst>
                                        <p:tav tm="0">
                                          <p:val>
                                            <p:strVal val="#ppt_y+1"/>
                                          </p:val>
                                        </p:tav>
                                        <p:tav tm="100000">
                                          <p:val>
                                            <p:strVal val="#ppt_y-.03"/>
                                          </p:val>
                                        </p:tav>
                                      </p:tavLst>
                                    </p:anim>
                                    <p:anim calcmode="lin" valueType="num">
                                      <p:cBhvr>
                                        <p:cTn id="219" dur="50" accel="100000" fill="hold">
                                          <p:stCondLst>
                                            <p:cond delay="450"/>
                                          </p:stCondLst>
                                        </p:cTn>
                                        <p:tgtEl>
                                          <p:spTgt spid="124"/>
                                        </p:tgtEl>
                                        <p:attrNameLst>
                                          <p:attrName>ppt_y</p:attrName>
                                        </p:attrNameLst>
                                      </p:cBhvr>
                                      <p:tavLst>
                                        <p:tav tm="0">
                                          <p:val>
                                            <p:strVal val="#ppt_y-.03"/>
                                          </p:val>
                                        </p:tav>
                                        <p:tav tm="100000">
                                          <p:val>
                                            <p:strVal val="#ppt_y"/>
                                          </p:val>
                                        </p:tav>
                                      </p:tavLst>
                                    </p:anim>
                                  </p:childTnLst>
                                </p:cTn>
                              </p:par>
                            </p:childTnLst>
                          </p:cTn>
                        </p:par>
                        <p:par>
                          <p:cTn id="220" fill="hold">
                            <p:stCondLst>
                              <p:cond delay="1500"/>
                            </p:stCondLst>
                            <p:childTnLst>
                              <p:par>
                                <p:cTn id="221" presetID="0" presetClass="path" presetSubtype="0" accel="50000" decel="50000" fill="hold" grpId="19" nodeType="afterEffect">
                                  <p:stCondLst>
                                    <p:cond delay="0"/>
                                  </p:stCondLst>
                                  <p:childTnLst>
                                    <p:animMotion origin="layout" path="M 0.11823 0.11537 L 0.03941 0.24138 " pathEditMode="relative" ptsTypes="AA">
                                      <p:cBhvr>
                                        <p:cTn id="222" dur="500" fill="hold"/>
                                        <p:tgtEl>
                                          <p:spTgt spid="126"/>
                                        </p:tgtEl>
                                        <p:attrNameLst>
                                          <p:attrName>ppt_x</p:attrName>
                                          <p:attrName>ppt_y</p:attrName>
                                        </p:attrNameLst>
                                      </p:cBhvr>
                                    </p:animMotion>
                                  </p:childTnLst>
                                </p:cTn>
                              </p:par>
                            </p:childTnLst>
                          </p:cTn>
                        </p:par>
                        <p:par>
                          <p:cTn id="223" fill="hold">
                            <p:stCondLst>
                              <p:cond delay="2000"/>
                            </p:stCondLst>
                            <p:childTnLst>
                              <p:par>
                                <p:cTn id="224" presetID="37" presetClass="entr" presetSubtype="0" fill="hold" nodeType="afterEffect">
                                  <p:stCondLst>
                                    <p:cond delay="0"/>
                                  </p:stCondLst>
                                  <p:childTnLst>
                                    <p:set>
                                      <p:cBhvr>
                                        <p:cTn id="225" dur="1" fill="hold">
                                          <p:stCondLst>
                                            <p:cond delay="0"/>
                                          </p:stCondLst>
                                        </p:cTn>
                                        <p:tgtEl>
                                          <p:spTgt spid="72"/>
                                        </p:tgtEl>
                                        <p:attrNameLst>
                                          <p:attrName>style.visibility</p:attrName>
                                        </p:attrNameLst>
                                      </p:cBhvr>
                                      <p:to>
                                        <p:strVal val="visible"/>
                                      </p:to>
                                    </p:set>
                                    <p:animEffect transition="in" filter="fade">
                                      <p:cBhvr>
                                        <p:cTn id="226" dur="500"/>
                                        <p:tgtEl>
                                          <p:spTgt spid="72"/>
                                        </p:tgtEl>
                                      </p:cBhvr>
                                    </p:animEffect>
                                    <p:anim calcmode="lin" valueType="num">
                                      <p:cBhvr>
                                        <p:cTn id="227" dur="500" fill="hold"/>
                                        <p:tgtEl>
                                          <p:spTgt spid="72"/>
                                        </p:tgtEl>
                                        <p:attrNameLst>
                                          <p:attrName>ppt_x</p:attrName>
                                        </p:attrNameLst>
                                      </p:cBhvr>
                                      <p:tavLst>
                                        <p:tav tm="0">
                                          <p:val>
                                            <p:strVal val="#ppt_x"/>
                                          </p:val>
                                        </p:tav>
                                        <p:tav tm="100000">
                                          <p:val>
                                            <p:strVal val="#ppt_x"/>
                                          </p:val>
                                        </p:tav>
                                      </p:tavLst>
                                    </p:anim>
                                    <p:anim calcmode="lin" valueType="num">
                                      <p:cBhvr>
                                        <p:cTn id="228" dur="450" decel="100000" fill="hold"/>
                                        <p:tgtEl>
                                          <p:spTgt spid="72"/>
                                        </p:tgtEl>
                                        <p:attrNameLst>
                                          <p:attrName>ppt_y</p:attrName>
                                        </p:attrNameLst>
                                      </p:cBhvr>
                                      <p:tavLst>
                                        <p:tav tm="0">
                                          <p:val>
                                            <p:strVal val="#ppt_y+1"/>
                                          </p:val>
                                        </p:tav>
                                        <p:tav tm="100000">
                                          <p:val>
                                            <p:strVal val="#ppt_y-.03"/>
                                          </p:val>
                                        </p:tav>
                                      </p:tavLst>
                                    </p:anim>
                                    <p:anim calcmode="lin" valueType="num">
                                      <p:cBhvr>
                                        <p:cTn id="229" dur="50" accel="100000" fill="hold">
                                          <p:stCondLst>
                                            <p:cond delay="450"/>
                                          </p:stCondLst>
                                        </p:cTn>
                                        <p:tgtEl>
                                          <p:spTgt spid="72"/>
                                        </p:tgtEl>
                                        <p:attrNameLst>
                                          <p:attrName>ppt_y</p:attrName>
                                        </p:attrNameLst>
                                      </p:cBhvr>
                                      <p:tavLst>
                                        <p:tav tm="0">
                                          <p:val>
                                            <p:strVal val="#ppt_y-.03"/>
                                          </p:val>
                                        </p:tav>
                                        <p:tav tm="100000">
                                          <p:val>
                                            <p:strVal val="#ppt_y"/>
                                          </p:val>
                                        </p:tav>
                                      </p:tavLst>
                                    </p:anim>
                                  </p:childTnLst>
                                </p:cTn>
                              </p:par>
                              <p:par>
                                <p:cTn id="230" presetID="37" presetClass="entr" presetSubtype="0" fill="hold" grpId="0" nodeType="withEffect">
                                  <p:stCondLst>
                                    <p:cond delay="0"/>
                                  </p:stCondLst>
                                  <p:childTnLst>
                                    <p:set>
                                      <p:cBhvr>
                                        <p:cTn id="231" dur="1" fill="hold">
                                          <p:stCondLst>
                                            <p:cond delay="0"/>
                                          </p:stCondLst>
                                        </p:cTn>
                                        <p:tgtEl>
                                          <p:spTgt spid="127"/>
                                        </p:tgtEl>
                                        <p:attrNameLst>
                                          <p:attrName>style.visibility</p:attrName>
                                        </p:attrNameLst>
                                      </p:cBhvr>
                                      <p:to>
                                        <p:strVal val="visible"/>
                                      </p:to>
                                    </p:set>
                                    <p:animEffect transition="in" filter="fade">
                                      <p:cBhvr>
                                        <p:cTn id="232" dur="500"/>
                                        <p:tgtEl>
                                          <p:spTgt spid="127"/>
                                        </p:tgtEl>
                                      </p:cBhvr>
                                    </p:animEffect>
                                    <p:anim calcmode="lin" valueType="num">
                                      <p:cBhvr>
                                        <p:cTn id="233" dur="500" fill="hold"/>
                                        <p:tgtEl>
                                          <p:spTgt spid="127"/>
                                        </p:tgtEl>
                                        <p:attrNameLst>
                                          <p:attrName>ppt_x</p:attrName>
                                        </p:attrNameLst>
                                      </p:cBhvr>
                                      <p:tavLst>
                                        <p:tav tm="0">
                                          <p:val>
                                            <p:strVal val="#ppt_x"/>
                                          </p:val>
                                        </p:tav>
                                        <p:tav tm="100000">
                                          <p:val>
                                            <p:strVal val="#ppt_x"/>
                                          </p:val>
                                        </p:tav>
                                      </p:tavLst>
                                    </p:anim>
                                    <p:anim calcmode="lin" valueType="num">
                                      <p:cBhvr>
                                        <p:cTn id="234" dur="450" decel="100000" fill="hold"/>
                                        <p:tgtEl>
                                          <p:spTgt spid="127"/>
                                        </p:tgtEl>
                                        <p:attrNameLst>
                                          <p:attrName>ppt_y</p:attrName>
                                        </p:attrNameLst>
                                      </p:cBhvr>
                                      <p:tavLst>
                                        <p:tav tm="0">
                                          <p:val>
                                            <p:strVal val="#ppt_y+1"/>
                                          </p:val>
                                        </p:tav>
                                        <p:tav tm="100000">
                                          <p:val>
                                            <p:strVal val="#ppt_y-.03"/>
                                          </p:val>
                                        </p:tav>
                                      </p:tavLst>
                                    </p:anim>
                                    <p:anim calcmode="lin" valueType="num">
                                      <p:cBhvr>
                                        <p:cTn id="235" dur="50" accel="100000" fill="hold">
                                          <p:stCondLst>
                                            <p:cond delay="450"/>
                                          </p:stCondLst>
                                        </p:cTn>
                                        <p:tgtEl>
                                          <p:spTgt spid="127"/>
                                        </p:tgtEl>
                                        <p:attrNameLst>
                                          <p:attrName>ppt_y</p:attrName>
                                        </p:attrNameLst>
                                      </p:cBhvr>
                                      <p:tavLst>
                                        <p:tav tm="0">
                                          <p:val>
                                            <p:strVal val="#ppt_y-.03"/>
                                          </p:val>
                                        </p:tav>
                                        <p:tav tm="100000">
                                          <p:val>
                                            <p:strVal val="#ppt_y"/>
                                          </p:val>
                                        </p:tav>
                                      </p:tavLst>
                                    </p:anim>
                                  </p:childTnLst>
                                </p:cTn>
                              </p:par>
                            </p:childTnLst>
                          </p:cTn>
                        </p:par>
                        <p:par>
                          <p:cTn id="236" fill="hold">
                            <p:stCondLst>
                              <p:cond delay="2500"/>
                            </p:stCondLst>
                            <p:childTnLst>
                              <p:par>
                                <p:cTn id="237" presetID="0" presetClass="path" presetSubtype="0" accel="50000" decel="50000" fill="hold" grpId="20" nodeType="afterEffect">
                                  <p:stCondLst>
                                    <p:cond delay="0"/>
                                  </p:stCondLst>
                                  <p:childTnLst>
                                    <p:animMotion origin="layout" path="M 0.03941 0.24138 L 0.08663 0.37757 " pathEditMode="relative" ptsTypes="AA">
                                      <p:cBhvr>
                                        <p:cTn id="238" dur="500" fill="hold"/>
                                        <p:tgtEl>
                                          <p:spTgt spid="126"/>
                                        </p:tgtEl>
                                        <p:attrNameLst>
                                          <p:attrName>ppt_x</p:attrName>
                                          <p:attrName>ppt_y</p:attrName>
                                        </p:attrNameLst>
                                      </p:cBhvr>
                                    </p:animMotion>
                                  </p:childTnLst>
                                </p:cTn>
                              </p:par>
                            </p:childTnLst>
                          </p:cTn>
                        </p:par>
                        <p:par>
                          <p:cTn id="239" fill="hold">
                            <p:stCondLst>
                              <p:cond delay="3000"/>
                            </p:stCondLst>
                            <p:childTnLst>
                              <p:par>
                                <p:cTn id="240" presetID="0" presetClass="path" presetSubtype="0" accel="50000" decel="50000" fill="hold" grpId="21" nodeType="afterEffect">
                                  <p:stCondLst>
                                    <p:cond delay="0"/>
                                  </p:stCondLst>
                                  <p:childTnLst>
                                    <p:animMotion origin="layout" path="M 0.08663 0.37757 L 0.03941 0.24138 " pathEditMode="relative" ptsTypes="AA">
                                      <p:cBhvr>
                                        <p:cTn id="241" dur="500" fill="hold"/>
                                        <p:tgtEl>
                                          <p:spTgt spid="126"/>
                                        </p:tgtEl>
                                        <p:attrNameLst>
                                          <p:attrName>ppt_x</p:attrName>
                                          <p:attrName>ppt_y</p:attrName>
                                        </p:attrNameLst>
                                      </p:cBhvr>
                                    </p:animMotion>
                                  </p:childTnLst>
                                </p:cTn>
                              </p:par>
                            </p:childTnLst>
                          </p:cTn>
                        </p:par>
                        <p:par>
                          <p:cTn id="242" fill="hold">
                            <p:stCondLst>
                              <p:cond delay="3500"/>
                            </p:stCondLst>
                            <p:childTnLst>
                              <p:par>
                                <p:cTn id="243" presetID="37" presetClass="entr" presetSubtype="0" fill="hold" nodeType="afterEffect">
                                  <p:stCondLst>
                                    <p:cond delay="0"/>
                                  </p:stCondLst>
                                  <p:childTnLst>
                                    <p:set>
                                      <p:cBhvr>
                                        <p:cTn id="244" dur="1" fill="hold">
                                          <p:stCondLst>
                                            <p:cond delay="0"/>
                                          </p:stCondLst>
                                        </p:cTn>
                                        <p:tgtEl>
                                          <p:spTgt spid="69"/>
                                        </p:tgtEl>
                                        <p:attrNameLst>
                                          <p:attrName>style.visibility</p:attrName>
                                        </p:attrNameLst>
                                      </p:cBhvr>
                                      <p:to>
                                        <p:strVal val="visible"/>
                                      </p:to>
                                    </p:set>
                                    <p:animEffect transition="in" filter="fade">
                                      <p:cBhvr>
                                        <p:cTn id="245" dur="500"/>
                                        <p:tgtEl>
                                          <p:spTgt spid="69"/>
                                        </p:tgtEl>
                                      </p:cBhvr>
                                    </p:animEffect>
                                    <p:anim calcmode="lin" valueType="num">
                                      <p:cBhvr>
                                        <p:cTn id="246" dur="500" fill="hold"/>
                                        <p:tgtEl>
                                          <p:spTgt spid="69"/>
                                        </p:tgtEl>
                                        <p:attrNameLst>
                                          <p:attrName>ppt_x</p:attrName>
                                        </p:attrNameLst>
                                      </p:cBhvr>
                                      <p:tavLst>
                                        <p:tav tm="0">
                                          <p:val>
                                            <p:strVal val="#ppt_x"/>
                                          </p:val>
                                        </p:tav>
                                        <p:tav tm="100000">
                                          <p:val>
                                            <p:strVal val="#ppt_x"/>
                                          </p:val>
                                        </p:tav>
                                      </p:tavLst>
                                    </p:anim>
                                    <p:anim calcmode="lin" valueType="num">
                                      <p:cBhvr>
                                        <p:cTn id="247" dur="450" decel="100000" fill="hold"/>
                                        <p:tgtEl>
                                          <p:spTgt spid="69"/>
                                        </p:tgtEl>
                                        <p:attrNameLst>
                                          <p:attrName>ppt_y</p:attrName>
                                        </p:attrNameLst>
                                      </p:cBhvr>
                                      <p:tavLst>
                                        <p:tav tm="0">
                                          <p:val>
                                            <p:strVal val="#ppt_y+1"/>
                                          </p:val>
                                        </p:tav>
                                        <p:tav tm="100000">
                                          <p:val>
                                            <p:strVal val="#ppt_y-.03"/>
                                          </p:val>
                                        </p:tav>
                                      </p:tavLst>
                                    </p:anim>
                                    <p:anim calcmode="lin" valueType="num">
                                      <p:cBhvr>
                                        <p:cTn id="248" dur="50" accel="100000" fill="hold">
                                          <p:stCondLst>
                                            <p:cond delay="450"/>
                                          </p:stCondLst>
                                        </p:cTn>
                                        <p:tgtEl>
                                          <p:spTgt spid="69"/>
                                        </p:tgtEl>
                                        <p:attrNameLst>
                                          <p:attrName>ppt_y</p:attrName>
                                        </p:attrNameLst>
                                      </p:cBhvr>
                                      <p:tavLst>
                                        <p:tav tm="0">
                                          <p:val>
                                            <p:strVal val="#ppt_y-.03"/>
                                          </p:val>
                                        </p:tav>
                                        <p:tav tm="100000">
                                          <p:val>
                                            <p:strVal val="#ppt_y"/>
                                          </p:val>
                                        </p:tav>
                                      </p:tavLst>
                                    </p:anim>
                                  </p:childTnLst>
                                </p:cTn>
                              </p:par>
                              <p:par>
                                <p:cTn id="249" presetID="37" presetClass="entr" presetSubtype="0" fill="hold" grpId="0" nodeType="withEffect">
                                  <p:stCondLst>
                                    <p:cond delay="0"/>
                                  </p:stCondLst>
                                  <p:childTnLst>
                                    <p:set>
                                      <p:cBhvr>
                                        <p:cTn id="250" dur="1" fill="hold">
                                          <p:stCondLst>
                                            <p:cond delay="0"/>
                                          </p:stCondLst>
                                        </p:cTn>
                                        <p:tgtEl>
                                          <p:spTgt spid="128"/>
                                        </p:tgtEl>
                                        <p:attrNameLst>
                                          <p:attrName>style.visibility</p:attrName>
                                        </p:attrNameLst>
                                      </p:cBhvr>
                                      <p:to>
                                        <p:strVal val="visible"/>
                                      </p:to>
                                    </p:set>
                                    <p:animEffect transition="in" filter="fade">
                                      <p:cBhvr>
                                        <p:cTn id="251" dur="500"/>
                                        <p:tgtEl>
                                          <p:spTgt spid="128"/>
                                        </p:tgtEl>
                                      </p:cBhvr>
                                    </p:animEffect>
                                    <p:anim calcmode="lin" valueType="num">
                                      <p:cBhvr>
                                        <p:cTn id="252" dur="500" fill="hold"/>
                                        <p:tgtEl>
                                          <p:spTgt spid="128"/>
                                        </p:tgtEl>
                                        <p:attrNameLst>
                                          <p:attrName>ppt_x</p:attrName>
                                        </p:attrNameLst>
                                      </p:cBhvr>
                                      <p:tavLst>
                                        <p:tav tm="0">
                                          <p:val>
                                            <p:strVal val="#ppt_x"/>
                                          </p:val>
                                        </p:tav>
                                        <p:tav tm="100000">
                                          <p:val>
                                            <p:strVal val="#ppt_x"/>
                                          </p:val>
                                        </p:tav>
                                      </p:tavLst>
                                    </p:anim>
                                    <p:anim calcmode="lin" valueType="num">
                                      <p:cBhvr>
                                        <p:cTn id="253" dur="450" decel="100000" fill="hold"/>
                                        <p:tgtEl>
                                          <p:spTgt spid="128"/>
                                        </p:tgtEl>
                                        <p:attrNameLst>
                                          <p:attrName>ppt_y</p:attrName>
                                        </p:attrNameLst>
                                      </p:cBhvr>
                                      <p:tavLst>
                                        <p:tav tm="0">
                                          <p:val>
                                            <p:strVal val="#ppt_y+1"/>
                                          </p:val>
                                        </p:tav>
                                        <p:tav tm="100000">
                                          <p:val>
                                            <p:strVal val="#ppt_y-.03"/>
                                          </p:val>
                                        </p:tav>
                                      </p:tavLst>
                                    </p:anim>
                                    <p:anim calcmode="lin" valueType="num">
                                      <p:cBhvr>
                                        <p:cTn id="254" dur="50" accel="100000" fill="hold">
                                          <p:stCondLst>
                                            <p:cond delay="450"/>
                                          </p:stCondLst>
                                        </p:cTn>
                                        <p:tgtEl>
                                          <p:spTgt spid="128"/>
                                        </p:tgtEl>
                                        <p:attrNameLst>
                                          <p:attrName>ppt_y</p:attrName>
                                        </p:attrNameLst>
                                      </p:cBhvr>
                                      <p:tavLst>
                                        <p:tav tm="0">
                                          <p:val>
                                            <p:strVal val="#ppt_y-.03"/>
                                          </p:val>
                                        </p:tav>
                                        <p:tav tm="100000">
                                          <p:val>
                                            <p:strVal val="#ppt_y"/>
                                          </p:val>
                                        </p:tav>
                                      </p:tavLst>
                                    </p:anim>
                                  </p:childTnLst>
                                </p:cTn>
                              </p:par>
                            </p:childTnLst>
                          </p:cTn>
                        </p:par>
                        <p:par>
                          <p:cTn id="255" fill="hold">
                            <p:stCondLst>
                              <p:cond delay="4000"/>
                            </p:stCondLst>
                            <p:childTnLst>
                              <p:par>
                                <p:cTn id="256" presetID="0" presetClass="path" presetSubtype="0" accel="50000" decel="50000" fill="hold" grpId="22" nodeType="afterEffect">
                                  <p:stCondLst>
                                    <p:cond delay="0"/>
                                  </p:stCondLst>
                                  <p:childTnLst>
                                    <p:animMotion origin="layout" path="M 0.03941 0.24138 L 0.18108 0.37757 " pathEditMode="relative" ptsTypes="AA">
                                      <p:cBhvr>
                                        <p:cTn id="257" dur="500" fill="hold"/>
                                        <p:tgtEl>
                                          <p:spTgt spid="126"/>
                                        </p:tgtEl>
                                        <p:attrNameLst>
                                          <p:attrName>ppt_x</p:attrName>
                                          <p:attrName>ppt_y</p:attrName>
                                        </p:attrNameLst>
                                      </p:cBhvr>
                                    </p:animMotion>
                                  </p:childTnLst>
                                </p:cTn>
                              </p:par>
                            </p:childTnLst>
                          </p:cTn>
                        </p:par>
                        <p:par>
                          <p:cTn id="258" fill="hold">
                            <p:stCondLst>
                              <p:cond delay="4500"/>
                            </p:stCondLst>
                            <p:childTnLst>
                              <p:par>
                                <p:cTn id="259" presetID="0" presetClass="path" presetSubtype="0" accel="50000" decel="50000" fill="hold" grpId="23" nodeType="afterEffect">
                                  <p:stCondLst>
                                    <p:cond delay="0"/>
                                  </p:stCondLst>
                                  <p:childTnLst>
                                    <p:animMotion origin="layout" path="M 0.18108 0.37757 L 0.03941 0.24138 " pathEditMode="relative" ptsTypes="AA">
                                      <p:cBhvr>
                                        <p:cTn id="260" dur="500" fill="hold"/>
                                        <p:tgtEl>
                                          <p:spTgt spid="126"/>
                                        </p:tgtEl>
                                        <p:attrNameLst>
                                          <p:attrName>ppt_x</p:attrName>
                                          <p:attrName>ppt_y</p:attrName>
                                        </p:attrNameLst>
                                      </p:cBhvr>
                                    </p:animMotion>
                                  </p:childTnLst>
                                </p:cTn>
                              </p:par>
                            </p:childTnLst>
                          </p:cTn>
                        </p:par>
                        <p:par>
                          <p:cTn id="261" fill="hold">
                            <p:stCondLst>
                              <p:cond delay="5000"/>
                            </p:stCondLst>
                            <p:childTnLst>
                              <p:par>
                                <p:cTn id="262" presetID="0" presetClass="path" presetSubtype="0" accel="50000" decel="50000" fill="hold" grpId="24" nodeType="afterEffect">
                                  <p:stCondLst>
                                    <p:cond delay="0"/>
                                  </p:stCondLst>
                                  <p:childTnLst>
                                    <p:animMotion origin="layout" path="M 0.03941 0.24138 L 0.11823 0.11537 " pathEditMode="relative" ptsTypes="AA">
                                      <p:cBhvr>
                                        <p:cTn id="263" dur="500" fill="hold"/>
                                        <p:tgtEl>
                                          <p:spTgt spid="126"/>
                                        </p:tgtEl>
                                        <p:attrNameLst>
                                          <p:attrName>ppt_x</p:attrName>
                                          <p:attrName>ppt_y</p:attrName>
                                        </p:attrNameLst>
                                      </p:cBhvr>
                                    </p:animMotion>
                                  </p:childTnLst>
                                </p:cTn>
                              </p:par>
                            </p:childTnLst>
                          </p:cTn>
                        </p:par>
                        <p:par>
                          <p:cTn id="264" fill="hold">
                            <p:stCondLst>
                              <p:cond delay="5500"/>
                            </p:stCondLst>
                            <p:childTnLst>
                              <p:par>
                                <p:cTn id="265" presetID="37" presetClass="entr" presetSubtype="0" fill="hold" nodeType="afterEffect">
                                  <p:stCondLst>
                                    <p:cond delay="0"/>
                                  </p:stCondLst>
                                  <p:childTnLst>
                                    <p:set>
                                      <p:cBhvr>
                                        <p:cTn id="266" dur="1" fill="hold">
                                          <p:stCondLst>
                                            <p:cond delay="0"/>
                                          </p:stCondLst>
                                        </p:cTn>
                                        <p:tgtEl>
                                          <p:spTgt spid="93"/>
                                        </p:tgtEl>
                                        <p:attrNameLst>
                                          <p:attrName>style.visibility</p:attrName>
                                        </p:attrNameLst>
                                      </p:cBhvr>
                                      <p:to>
                                        <p:strVal val="visible"/>
                                      </p:to>
                                    </p:set>
                                    <p:animEffect transition="in" filter="fade">
                                      <p:cBhvr>
                                        <p:cTn id="267" dur="500"/>
                                        <p:tgtEl>
                                          <p:spTgt spid="93"/>
                                        </p:tgtEl>
                                      </p:cBhvr>
                                    </p:animEffect>
                                    <p:anim calcmode="lin" valueType="num">
                                      <p:cBhvr>
                                        <p:cTn id="268" dur="500" fill="hold"/>
                                        <p:tgtEl>
                                          <p:spTgt spid="93"/>
                                        </p:tgtEl>
                                        <p:attrNameLst>
                                          <p:attrName>ppt_x</p:attrName>
                                        </p:attrNameLst>
                                      </p:cBhvr>
                                      <p:tavLst>
                                        <p:tav tm="0">
                                          <p:val>
                                            <p:strVal val="#ppt_x"/>
                                          </p:val>
                                        </p:tav>
                                        <p:tav tm="100000">
                                          <p:val>
                                            <p:strVal val="#ppt_x"/>
                                          </p:val>
                                        </p:tav>
                                      </p:tavLst>
                                    </p:anim>
                                    <p:anim calcmode="lin" valueType="num">
                                      <p:cBhvr>
                                        <p:cTn id="269" dur="450" decel="100000" fill="hold"/>
                                        <p:tgtEl>
                                          <p:spTgt spid="93"/>
                                        </p:tgtEl>
                                        <p:attrNameLst>
                                          <p:attrName>ppt_y</p:attrName>
                                        </p:attrNameLst>
                                      </p:cBhvr>
                                      <p:tavLst>
                                        <p:tav tm="0">
                                          <p:val>
                                            <p:strVal val="#ppt_y+1"/>
                                          </p:val>
                                        </p:tav>
                                        <p:tav tm="100000">
                                          <p:val>
                                            <p:strVal val="#ppt_y-.03"/>
                                          </p:val>
                                        </p:tav>
                                      </p:tavLst>
                                    </p:anim>
                                    <p:anim calcmode="lin" valueType="num">
                                      <p:cBhvr>
                                        <p:cTn id="270" dur="50" accel="100000" fill="hold">
                                          <p:stCondLst>
                                            <p:cond delay="450"/>
                                          </p:stCondLst>
                                        </p:cTn>
                                        <p:tgtEl>
                                          <p:spTgt spid="93"/>
                                        </p:tgtEl>
                                        <p:attrNameLst>
                                          <p:attrName>ppt_y</p:attrName>
                                        </p:attrNameLst>
                                      </p:cBhvr>
                                      <p:tavLst>
                                        <p:tav tm="0">
                                          <p:val>
                                            <p:strVal val="#ppt_y-.03"/>
                                          </p:val>
                                        </p:tav>
                                        <p:tav tm="100000">
                                          <p:val>
                                            <p:strVal val="#ppt_y"/>
                                          </p:val>
                                        </p:tav>
                                      </p:tavLst>
                                    </p:anim>
                                  </p:childTnLst>
                                </p:cTn>
                              </p:par>
                              <p:par>
                                <p:cTn id="271" presetID="37" presetClass="entr" presetSubtype="0" fill="hold" grpId="0" nodeType="withEffect">
                                  <p:stCondLst>
                                    <p:cond delay="0"/>
                                  </p:stCondLst>
                                  <p:childTnLst>
                                    <p:set>
                                      <p:cBhvr>
                                        <p:cTn id="272" dur="1" fill="hold">
                                          <p:stCondLst>
                                            <p:cond delay="0"/>
                                          </p:stCondLst>
                                        </p:cTn>
                                        <p:tgtEl>
                                          <p:spTgt spid="125"/>
                                        </p:tgtEl>
                                        <p:attrNameLst>
                                          <p:attrName>style.visibility</p:attrName>
                                        </p:attrNameLst>
                                      </p:cBhvr>
                                      <p:to>
                                        <p:strVal val="visible"/>
                                      </p:to>
                                    </p:set>
                                    <p:animEffect transition="in" filter="fade">
                                      <p:cBhvr>
                                        <p:cTn id="273" dur="500"/>
                                        <p:tgtEl>
                                          <p:spTgt spid="125"/>
                                        </p:tgtEl>
                                      </p:cBhvr>
                                    </p:animEffect>
                                    <p:anim calcmode="lin" valueType="num">
                                      <p:cBhvr>
                                        <p:cTn id="274" dur="500" fill="hold"/>
                                        <p:tgtEl>
                                          <p:spTgt spid="125"/>
                                        </p:tgtEl>
                                        <p:attrNameLst>
                                          <p:attrName>ppt_x</p:attrName>
                                        </p:attrNameLst>
                                      </p:cBhvr>
                                      <p:tavLst>
                                        <p:tav tm="0">
                                          <p:val>
                                            <p:strVal val="#ppt_x"/>
                                          </p:val>
                                        </p:tav>
                                        <p:tav tm="100000">
                                          <p:val>
                                            <p:strVal val="#ppt_x"/>
                                          </p:val>
                                        </p:tav>
                                      </p:tavLst>
                                    </p:anim>
                                    <p:anim calcmode="lin" valueType="num">
                                      <p:cBhvr>
                                        <p:cTn id="275" dur="450" decel="100000" fill="hold"/>
                                        <p:tgtEl>
                                          <p:spTgt spid="125"/>
                                        </p:tgtEl>
                                        <p:attrNameLst>
                                          <p:attrName>ppt_y</p:attrName>
                                        </p:attrNameLst>
                                      </p:cBhvr>
                                      <p:tavLst>
                                        <p:tav tm="0">
                                          <p:val>
                                            <p:strVal val="#ppt_y+1"/>
                                          </p:val>
                                        </p:tav>
                                        <p:tav tm="100000">
                                          <p:val>
                                            <p:strVal val="#ppt_y-.03"/>
                                          </p:val>
                                        </p:tav>
                                      </p:tavLst>
                                    </p:anim>
                                    <p:anim calcmode="lin" valueType="num">
                                      <p:cBhvr>
                                        <p:cTn id="276" dur="50" accel="100000" fill="hold">
                                          <p:stCondLst>
                                            <p:cond delay="450"/>
                                          </p:stCondLst>
                                        </p:cTn>
                                        <p:tgtEl>
                                          <p:spTgt spid="125"/>
                                        </p:tgtEl>
                                        <p:attrNameLst>
                                          <p:attrName>ppt_y</p:attrName>
                                        </p:attrNameLst>
                                      </p:cBhvr>
                                      <p:tavLst>
                                        <p:tav tm="0">
                                          <p:val>
                                            <p:strVal val="#ppt_y-.03"/>
                                          </p:val>
                                        </p:tav>
                                        <p:tav tm="100000">
                                          <p:val>
                                            <p:strVal val="#ppt_y"/>
                                          </p:val>
                                        </p:tav>
                                      </p:tavLst>
                                    </p:anim>
                                  </p:childTnLst>
                                </p:cTn>
                              </p:par>
                            </p:childTnLst>
                          </p:cTn>
                        </p:par>
                        <p:par>
                          <p:cTn id="277" fill="hold">
                            <p:stCondLst>
                              <p:cond delay="6000"/>
                            </p:stCondLst>
                            <p:childTnLst>
                              <p:par>
                                <p:cTn id="278" presetID="0" presetClass="path" presetSubtype="0" accel="50000" decel="50000" fill="hold" grpId="25" nodeType="afterEffect">
                                  <p:stCondLst>
                                    <p:cond delay="0"/>
                                  </p:stCondLst>
                                  <p:childTnLst>
                                    <p:animMotion origin="layout" path="M 0.11823 0.11537 L 0.21267 0.24138 " pathEditMode="relative" ptsTypes="AA">
                                      <p:cBhvr>
                                        <p:cTn id="279" dur="500" fill="hold"/>
                                        <p:tgtEl>
                                          <p:spTgt spid="126"/>
                                        </p:tgtEl>
                                        <p:attrNameLst>
                                          <p:attrName>ppt_x</p:attrName>
                                          <p:attrName>ppt_y</p:attrName>
                                        </p:attrNameLst>
                                      </p:cBhvr>
                                    </p:animMotion>
                                  </p:childTnLst>
                                </p:cTn>
                              </p:par>
                            </p:childTnLst>
                          </p:cTn>
                        </p:par>
                        <p:par>
                          <p:cTn id="280" fill="hold">
                            <p:stCondLst>
                              <p:cond delay="6500"/>
                            </p:stCondLst>
                            <p:childTnLst>
                              <p:par>
                                <p:cTn id="281" presetID="0" presetClass="path" presetSubtype="0" accel="50000" decel="50000" fill="hold" grpId="26" nodeType="afterEffect">
                                  <p:stCondLst>
                                    <p:cond delay="0"/>
                                  </p:stCondLst>
                                  <p:childTnLst>
                                    <p:animMotion origin="layout" path="M 0.21267 0.24138 L 0.11823 0.11537 " pathEditMode="relative" ptsTypes="AA">
                                      <p:cBhvr>
                                        <p:cTn id="282" dur="500" fill="hold"/>
                                        <p:tgtEl>
                                          <p:spTgt spid="126"/>
                                        </p:tgtEl>
                                        <p:attrNameLst>
                                          <p:attrName>ppt_x</p:attrName>
                                          <p:attrName>ppt_y</p:attrName>
                                        </p:attrNameLst>
                                      </p:cBhvr>
                                    </p:animMotion>
                                  </p:childTnLst>
                                </p:cTn>
                              </p:par>
                            </p:childTnLst>
                          </p:cTn>
                        </p:par>
                        <p:par>
                          <p:cTn id="283" fill="hold">
                            <p:stCondLst>
                              <p:cond delay="7000"/>
                            </p:stCondLst>
                            <p:childTnLst>
                              <p:par>
                                <p:cTn id="284" presetID="0" presetClass="path" presetSubtype="0" accel="50000" decel="50000" fill="hold" grpId="27" nodeType="afterEffect">
                                  <p:stCondLst>
                                    <p:cond delay="0"/>
                                  </p:stCondLst>
                                  <p:childTnLst>
                                    <p:animMotion origin="layout" path="M 0.11823 0.11537 L -2.77778E-7 4.04624E-6 " pathEditMode="relative" ptsTypes="AA">
                                      <p:cBhvr>
                                        <p:cTn id="285" dur="500" fill="hold"/>
                                        <p:tgtEl>
                                          <p:spTgt spid="126"/>
                                        </p:tgtEl>
                                        <p:attrNameLst>
                                          <p:attrName>ppt_x</p:attrName>
                                          <p:attrName>ppt_y</p:attrName>
                                        </p:attrNameLst>
                                      </p:cBhvr>
                                    </p:animMotion>
                                  </p:childTnLst>
                                </p:cTn>
                              </p:par>
                            </p:childTnLst>
                          </p:cTn>
                        </p:par>
                        <p:par>
                          <p:cTn id="286" fill="hold">
                            <p:stCondLst>
                              <p:cond delay="7500"/>
                            </p:stCondLst>
                            <p:childTnLst>
                              <p:par>
                                <p:cTn id="287" presetID="10" presetClass="entr" presetSubtype="0" fill="hold" grpId="0" nodeType="afterEffect">
                                  <p:stCondLst>
                                    <p:cond delay="0"/>
                                  </p:stCondLst>
                                  <p:childTnLst>
                                    <p:set>
                                      <p:cBhvr>
                                        <p:cTn id="288" dur="1" fill="hold">
                                          <p:stCondLst>
                                            <p:cond delay="0"/>
                                          </p:stCondLst>
                                        </p:cTn>
                                        <p:tgtEl>
                                          <p:spTgt spid="129"/>
                                        </p:tgtEl>
                                        <p:attrNameLst>
                                          <p:attrName>style.visibility</p:attrName>
                                        </p:attrNameLst>
                                      </p:cBhvr>
                                      <p:to>
                                        <p:strVal val="visible"/>
                                      </p:to>
                                    </p:set>
                                    <p:animEffect transition="in" filter="fade">
                                      <p:cBhvr>
                                        <p:cTn id="289"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6" grpId="1" animBg="1"/>
      <p:bldP spid="126" grpId="2" animBg="1"/>
      <p:bldP spid="126" grpId="3" animBg="1"/>
      <p:bldP spid="126" grpId="4" animBg="1"/>
      <p:bldP spid="126" grpId="5" animBg="1"/>
      <p:bldP spid="126" grpId="6" animBg="1"/>
      <p:bldP spid="126" grpId="7" animBg="1"/>
      <p:bldP spid="126" grpId="8" animBg="1"/>
      <p:bldP spid="126" grpId="9" animBg="1"/>
      <p:bldP spid="126" grpId="10" animBg="1"/>
      <p:bldP spid="126" grpId="11" animBg="1"/>
      <p:bldP spid="126" grpId="12" animBg="1"/>
      <p:bldP spid="126" grpId="13" animBg="1"/>
      <p:bldP spid="126" grpId="14" animBg="1"/>
      <p:bldP spid="126" grpId="15" animBg="1"/>
      <p:bldP spid="126" grpId="16" animBg="1"/>
      <p:bldP spid="126" grpId="17" animBg="1"/>
      <p:bldP spid="126" grpId="18" animBg="1"/>
      <p:bldP spid="126" grpId="19" animBg="1"/>
      <p:bldP spid="126" grpId="20" animBg="1"/>
      <p:bldP spid="126" grpId="21" animBg="1"/>
      <p:bldP spid="126" grpId="22" animBg="1"/>
      <p:bldP spid="126" grpId="23" animBg="1"/>
      <p:bldP spid="126" grpId="24" animBg="1"/>
      <p:bldP spid="126" grpId="25" animBg="1"/>
      <p:bldP spid="126" grpId="26" animBg="1"/>
      <p:bldP spid="126" grpId="27" animBg="1"/>
      <p:bldP spid="127" grpId="0" animBg="1"/>
      <p:bldP spid="128" grpId="0" animBg="1"/>
      <p:bldP spid="1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3C0F66-A6FE-BC46-B98A-C2D3CDDBE8D5}"/>
              </a:ext>
            </a:extLst>
          </p:cNvPr>
          <p:cNvSpPr>
            <a:spLocks noGrp="1"/>
          </p:cNvSpPr>
          <p:nvPr>
            <p:ph type="sldNum" sz="quarter" idx="12"/>
          </p:nvPr>
        </p:nvSpPr>
        <p:spPr/>
        <p:txBody>
          <a:bodyPr/>
          <a:lstStyle/>
          <a:p>
            <a:fld id="{4E77BC79-9480-1042-96E1-82B94DA0811E}" type="slidenum">
              <a:rPr lang="en-US" smtClean="0"/>
              <a:t>17</a:t>
            </a:fld>
            <a:endParaRPr lang="en-US"/>
          </a:p>
        </p:txBody>
      </p:sp>
      <p:sp>
        <p:nvSpPr>
          <p:cNvPr id="3" name="Title 2">
            <a:extLst>
              <a:ext uri="{FF2B5EF4-FFF2-40B4-BE49-F238E27FC236}">
                <a16:creationId xmlns:a16="http://schemas.microsoft.com/office/drawing/2014/main" id="{FE776DAD-AF05-3440-844C-5A609AF11B10}"/>
              </a:ext>
            </a:extLst>
          </p:cNvPr>
          <p:cNvSpPr>
            <a:spLocks noGrp="1"/>
          </p:cNvSpPr>
          <p:nvPr>
            <p:ph type="title"/>
          </p:nvPr>
        </p:nvSpPr>
        <p:spPr/>
        <p:txBody>
          <a:bodyPr/>
          <a:lstStyle/>
          <a:p>
            <a:r>
              <a:rPr lang="en-US" dirty="0"/>
              <a:t>Tabular Method</a:t>
            </a:r>
          </a:p>
        </p:txBody>
      </p:sp>
      <p:sp>
        <p:nvSpPr>
          <p:cNvPr id="65" name="Content Placeholder 3">
            <a:extLst>
              <a:ext uri="{FF2B5EF4-FFF2-40B4-BE49-F238E27FC236}">
                <a16:creationId xmlns:a16="http://schemas.microsoft.com/office/drawing/2014/main" id="{46BD3044-B4B2-8A49-ACF2-E671FCC27969}"/>
              </a:ext>
            </a:extLst>
          </p:cNvPr>
          <p:cNvSpPr>
            <a:spLocks noGrp="1"/>
          </p:cNvSpPr>
          <p:nvPr>
            <p:ph idx="1"/>
          </p:nvPr>
        </p:nvSpPr>
        <p:spPr>
          <a:xfrm>
            <a:off x="628650" y="1295944"/>
            <a:ext cx="7886700" cy="4659339"/>
          </a:xfrm>
        </p:spPr>
        <p:txBody>
          <a:bodyPr/>
          <a:lstStyle/>
          <a:p>
            <a:r>
              <a:rPr lang="en-US" altLang="zh-TW" sz="2400" dirty="0"/>
              <a:t>Problems</a:t>
            </a:r>
          </a:p>
          <a:p>
            <a:pPr lvl="1"/>
            <a:r>
              <a:rPr lang="en-US" altLang="zh-TW" sz="2000" dirty="0">
                <a:solidFill>
                  <a:schemeClr val="accent5">
                    <a:lumMod val="75000"/>
                  </a:schemeClr>
                </a:solidFill>
              </a:rPr>
              <a:t>Duplicate calculation </a:t>
            </a:r>
          </a:p>
          <a:p>
            <a:pPr lvl="1"/>
            <a:r>
              <a:rPr lang="en-US" altLang="zh-TW" sz="2000" dirty="0">
                <a:solidFill>
                  <a:schemeClr val="accent5">
                    <a:lumMod val="75000"/>
                  </a:schemeClr>
                </a:solidFill>
              </a:rPr>
              <a:t>F(30) will blow up the runtime</a:t>
            </a:r>
          </a:p>
          <a:p>
            <a:r>
              <a:rPr lang="en-US" altLang="zh-TW" sz="2400" dirty="0"/>
              <a:t>Solve by table  Weapon</a:t>
            </a:r>
          </a:p>
          <a:p>
            <a:pPr lvl="1"/>
            <a:r>
              <a:rPr lang="en-US" altLang="zh-TW" sz="2000" b="1" dirty="0">
                <a:solidFill>
                  <a:srgbClr val="FF0000"/>
                </a:solidFill>
              </a:rPr>
              <a:t>Four Steps</a:t>
            </a:r>
          </a:p>
          <a:p>
            <a:pPr lvl="2"/>
            <a:r>
              <a:rPr lang="en-US" altLang="zh-TW" sz="1600" b="1" dirty="0"/>
              <a:t>(1) Basic and Valid Condition</a:t>
            </a:r>
          </a:p>
          <a:p>
            <a:pPr lvl="2"/>
            <a:r>
              <a:rPr lang="en-US" altLang="zh-TW" sz="1600" b="1" dirty="0">
                <a:solidFill>
                  <a:srgbClr val="C00000"/>
                </a:solidFill>
              </a:rPr>
              <a:t>(2) Is Found Condition</a:t>
            </a:r>
          </a:p>
          <a:p>
            <a:pPr lvl="2"/>
            <a:r>
              <a:rPr lang="en-US" altLang="zh-TW" sz="1600" b="1" dirty="0">
                <a:solidFill>
                  <a:srgbClr val="00B050"/>
                </a:solidFill>
              </a:rPr>
              <a:t>(3) Recursive Part</a:t>
            </a:r>
          </a:p>
          <a:p>
            <a:pPr lvl="2"/>
            <a:r>
              <a:rPr lang="en-US" altLang="zh-TW" sz="1600" b="1" dirty="0">
                <a:solidFill>
                  <a:srgbClr val="7030A0"/>
                </a:solidFill>
              </a:rPr>
              <a:t>(4) Return Value Part </a:t>
            </a:r>
          </a:p>
        </p:txBody>
      </p:sp>
      <p:pic>
        <p:nvPicPr>
          <p:cNvPr id="66" name="Picture 2">
            <a:extLst>
              <a:ext uri="{FF2B5EF4-FFF2-40B4-BE49-F238E27FC236}">
                <a16:creationId xmlns:a16="http://schemas.microsoft.com/office/drawing/2014/main" id="{C7A5CAEB-C20F-9143-B2CA-F0025B3C6EDB}"/>
              </a:ext>
            </a:extLst>
          </p:cNvPr>
          <p:cNvPicPr>
            <a:picLocks noChangeAspect="1" noChangeArrowheads="1"/>
          </p:cNvPicPr>
          <p:nvPr/>
        </p:nvPicPr>
        <p:blipFill>
          <a:blip r:embed="rId3" cstate="print"/>
          <a:srcRect/>
          <a:stretch>
            <a:fillRect/>
          </a:stretch>
        </p:blipFill>
        <p:spPr bwMode="auto">
          <a:xfrm>
            <a:off x="4831771" y="1558768"/>
            <a:ext cx="4135568" cy="1285884"/>
          </a:xfrm>
          <a:prstGeom prst="rect">
            <a:avLst/>
          </a:prstGeom>
          <a:noFill/>
          <a:ln w="9525">
            <a:noFill/>
            <a:miter lim="800000"/>
            <a:headEnd/>
            <a:tailEnd/>
          </a:ln>
        </p:spPr>
      </p:pic>
      <p:sp>
        <p:nvSpPr>
          <p:cNvPr id="67" name="文字方塊 69">
            <a:extLst>
              <a:ext uri="{FF2B5EF4-FFF2-40B4-BE49-F238E27FC236}">
                <a16:creationId xmlns:a16="http://schemas.microsoft.com/office/drawing/2014/main" id="{8B039F85-FD68-C744-BDDE-710823FD058E}"/>
              </a:ext>
            </a:extLst>
          </p:cNvPr>
          <p:cNvSpPr txBox="1"/>
          <p:nvPr/>
        </p:nvSpPr>
        <p:spPr>
          <a:xfrm>
            <a:off x="4532561" y="3344718"/>
            <a:ext cx="4500594" cy="28007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err="1">
                <a:ln>
                  <a:noFill/>
                </a:ln>
                <a:solidFill>
                  <a:srgbClr val="4BACC6">
                    <a:lumMod val="75000"/>
                  </a:srgbClr>
                </a:solidFill>
                <a:effectLst/>
                <a:uLnTx/>
                <a:uFillTx/>
                <a:latin typeface="Gill Sans MT"/>
                <a:ea typeface="新細明體" panose="02020500000000000000" pitchFamily="18" charset="-120"/>
                <a:cs typeface="+mn-cs"/>
              </a:rPr>
              <a:t>bool</a:t>
            </a:r>
            <a:r>
              <a:rPr kumimoji="0" lang="en-US" altLang="zh-TW" sz="1600" b="0" i="0" u="none" strike="noStrike" kern="1200" cap="none" spc="0" normalizeH="0" baseline="0" noProof="0" dirty="0">
                <a:ln>
                  <a:noFill/>
                </a:ln>
                <a:solidFill>
                  <a:srgbClr val="4BACC6">
                    <a:lumMod val="75000"/>
                  </a:srgbClr>
                </a:solidFill>
                <a:effectLst/>
                <a:uLnTx/>
                <a:uFillTx/>
                <a:latin typeface="Gill Sans MT"/>
                <a:ea typeface="新細明體" panose="02020500000000000000" pitchFamily="18" charset="-120"/>
                <a:cs typeface="+mn-cs"/>
              </a:rPr>
              <a:t> </a:t>
            </a:r>
            <a:r>
              <a:rPr kumimoji="0" lang="en-US" altLang="zh-TW" sz="1600" b="0" i="0" u="none" strike="noStrike" kern="1200" cap="none" spc="0" normalizeH="0" baseline="0" noProof="0" dirty="0" err="1">
                <a:ln>
                  <a:noFill/>
                </a:ln>
                <a:solidFill>
                  <a:srgbClr val="4BACC6">
                    <a:lumMod val="75000"/>
                  </a:srgbClr>
                </a:solidFill>
                <a:effectLst/>
                <a:uLnTx/>
                <a:uFillTx/>
                <a:latin typeface="Gill Sans MT"/>
                <a:ea typeface="新細明體" panose="02020500000000000000" pitchFamily="18" charset="-120"/>
                <a:cs typeface="+mn-cs"/>
              </a:rPr>
              <a:t>isfind</a:t>
            </a:r>
            <a:r>
              <a:rPr kumimoji="0" lang="en-US" altLang="zh-TW" sz="1600" b="0" i="0" u="none" strike="noStrike" kern="1200" cap="none" spc="0" normalizeH="0" baseline="0" noProof="0" dirty="0">
                <a:ln>
                  <a:noFill/>
                </a:ln>
                <a:solidFill>
                  <a:srgbClr val="4BACC6">
                    <a:lumMod val="75000"/>
                  </a:srgbClr>
                </a:solidFill>
                <a:effectLst/>
                <a:uLnTx/>
                <a:uFillTx/>
                <a:latin typeface="Gill Sans MT"/>
                <a:ea typeface="新細明體" panose="02020500000000000000" pitchFamily="18" charset="-120"/>
                <a:cs typeface="+mn-cs"/>
              </a:rPr>
              <a:t>[MAXN];   //all initialized to be false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err="1">
                <a:ln>
                  <a:noFill/>
                </a:ln>
                <a:solidFill>
                  <a:srgbClr val="4BACC6">
                    <a:lumMod val="75000"/>
                  </a:srgbClr>
                </a:solidFill>
                <a:effectLst/>
                <a:uLnTx/>
                <a:uFillTx/>
                <a:latin typeface="Gill Sans MT"/>
                <a:ea typeface="新細明體" panose="02020500000000000000" pitchFamily="18" charset="-120"/>
                <a:cs typeface="+mn-cs"/>
              </a:rPr>
              <a:t>int</a:t>
            </a:r>
            <a:r>
              <a:rPr kumimoji="0" lang="en-US" altLang="zh-TW" sz="1600" b="0" i="0" u="none" strike="noStrike" kern="1200" cap="none" spc="0" normalizeH="0" baseline="0" noProof="0" dirty="0">
                <a:ln>
                  <a:noFill/>
                </a:ln>
                <a:solidFill>
                  <a:srgbClr val="4BACC6">
                    <a:lumMod val="75000"/>
                  </a:srgbClr>
                </a:solidFill>
                <a:effectLst/>
                <a:uLnTx/>
                <a:uFillTx/>
                <a:latin typeface="Gill Sans MT"/>
                <a:ea typeface="新細明體" panose="02020500000000000000" pitchFamily="18" charset="-120"/>
                <a:cs typeface="+mn-cs"/>
              </a:rPr>
              <a:t> fib[MAXN];          //all initialized to be zero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600" b="0" i="0" u="none" strike="noStrike" kern="1200" cap="none" spc="0" normalizeH="0" baseline="0" noProof="0" dirty="0">
              <a:ln>
                <a:noFill/>
              </a:ln>
              <a:solidFill>
                <a:srgbClr val="4BACC6">
                  <a:lumMod val="75000"/>
                </a:srgbClr>
              </a:solidFill>
              <a:effectLst/>
              <a:uLnTx/>
              <a:uFillTx/>
              <a:latin typeface="Gill Sans MT"/>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4BACC6">
                    <a:lumMod val="75000"/>
                  </a:srgbClr>
                </a:solidFill>
                <a:effectLst/>
                <a:uLnTx/>
                <a:uFillTx/>
                <a:latin typeface="Gill Sans MT"/>
                <a:ea typeface="新細明體" panose="02020500000000000000" pitchFamily="18" charset="-120"/>
                <a:cs typeface="+mn-cs"/>
              </a:rPr>
              <a:t>int tabular(int 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4BACC6">
                    <a:lumMod val="75000"/>
                  </a:srgbClr>
                </a:solidFill>
                <a:effectLst/>
                <a:uLnTx/>
                <a:uFillTx/>
                <a:latin typeface="Gill Sans MT"/>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4BACC6">
                    <a:lumMod val="75000"/>
                  </a:srgbClr>
                </a:solidFill>
                <a:effectLst/>
                <a:uLnTx/>
                <a:uFillTx/>
                <a:latin typeface="Gill Sans MT"/>
                <a:ea typeface="新細明體" panose="02020500000000000000" pitchFamily="18" charset="-120"/>
                <a:cs typeface="+mn-cs"/>
              </a:rPr>
              <a:t>	</a:t>
            </a:r>
            <a:r>
              <a:rPr kumimoji="0" lang="en-US" altLang="zh-TW" sz="1600" b="0" i="0" u="none" strike="noStrike" kern="1200" cap="none" spc="0" normalizeH="0" baseline="0" noProof="0" dirty="0">
                <a:ln>
                  <a:noFill/>
                </a:ln>
                <a:solidFill>
                  <a:prstClr val="black"/>
                </a:solidFill>
                <a:effectLst/>
                <a:uLnTx/>
                <a:uFillTx/>
                <a:latin typeface="Gill Sans MT"/>
                <a:ea typeface="新細明體" panose="02020500000000000000" pitchFamily="18" charset="-120"/>
                <a:cs typeface="+mn-cs"/>
              </a:rPr>
              <a:t>if(n&lt;=2) return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C00000"/>
                </a:solidFill>
                <a:effectLst/>
                <a:uLnTx/>
                <a:uFillTx/>
                <a:latin typeface="Gill Sans MT"/>
                <a:ea typeface="新細明體" panose="02020500000000000000" pitchFamily="18" charset="-120"/>
                <a:cs typeface="+mn-cs"/>
              </a:rPr>
              <a:t>	if(</a:t>
            </a:r>
            <a:r>
              <a:rPr kumimoji="0" lang="en-US" altLang="zh-TW" sz="1600" b="0" i="0" u="none" strike="noStrike" kern="1200" cap="none" spc="0" normalizeH="0" baseline="0" noProof="0" dirty="0" err="1">
                <a:ln>
                  <a:noFill/>
                </a:ln>
                <a:solidFill>
                  <a:srgbClr val="C00000"/>
                </a:solidFill>
                <a:effectLst/>
                <a:uLnTx/>
                <a:uFillTx/>
                <a:latin typeface="Gill Sans MT"/>
                <a:ea typeface="新細明體" panose="02020500000000000000" pitchFamily="18" charset="-120"/>
                <a:cs typeface="+mn-cs"/>
              </a:rPr>
              <a:t>isfind</a:t>
            </a:r>
            <a:r>
              <a:rPr kumimoji="0" lang="en-US" altLang="zh-TW" sz="1600" b="0" i="0" u="none" strike="noStrike" kern="1200" cap="none" spc="0" normalizeH="0" baseline="0" noProof="0" dirty="0">
                <a:ln>
                  <a:noFill/>
                </a:ln>
                <a:solidFill>
                  <a:srgbClr val="C00000"/>
                </a:solidFill>
                <a:effectLst/>
                <a:uLnTx/>
                <a:uFillTx/>
                <a:latin typeface="Gill Sans MT"/>
                <a:ea typeface="新細明體" panose="02020500000000000000" pitchFamily="18" charset="-120"/>
                <a:cs typeface="+mn-cs"/>
              </a:rPr>
              <a:t>[n]) return fib[n];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4BACC6">
                    <a:lumMod val="75000"/>
                  </a:srgbClr>
                </a:solidFill>
                <a:effectLst/>
                <a:uLnTx/>
                <a:uFillTx/>
                <a:latin typeface="Gill Sans MT"/>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00B050"/>
                </a:solidFill>
                <a:effectLst/>
                <a:uLnTx/>
                <a:uFillTx/>
                <a:latin typeface="Gill Sans MT"/>
                <a:ea typeface="新細明體" panose="02020500000000000000" pitchFamily="18" charset="-120"/>
                <a:cs typeface="+mn-cs"/>
              </a:rPr>
              <a:t>fib[n] = tabular(n-1) + tabular(n-2);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00B050"/>
                </a:solidFill>
                <a:effectLst/>
                <a:uLnTx/>
                <a:uFillTx/>
                <a:latin typeface="Gill Sans MT"/>
                <a:ea typeface="新細明體" panose="02020500000000000000" pitchFamily="18" charset="-120"/>
                <a:cs typeface="+mn-cs"/>
              </a:rPr>
              <a:t>	</a:t>
            </a:r>
            <a:r>
              <a:rPr kumimoji="0" lang="en-US" altLang="zh-TW" sz="1600" b="0" i="0" u="none" strike="noStrike" kern="1200" cap="none" spc="0" normalizeH="0" baseline="0" noProof="0" dirty="0" err="1">
                <a:ln>
                  <a:noFill/>
                </a:ln>
                <a:solidFill>
                  <a:srgbClr val="00B050"/>
                </a:solidFill>
                <a:effectLst/>
                <a:uLnTx/>
                <a:uFillTx/>
                <a:latin typeface="Gill Sans MT"/>
                <a:ea typeface="新細明體" panose="02020500000000000000" pitchFamily="18" charset="-120"/>
                <a:cs typeface="+mn-cs"/>
              </a:rPr>
              <a:t>isfind</a:t>
            </a:r>
            <a:r>
              <a:rPr kumimoji="0" lang="en-US" altLang="zh-TW" sz="1600" b="0" i="0" u="none" strike="noStrike" kern="1200" cap="none" spc="0" normalizeH="0" baseline="0" noProof="0" dirty="0">
                <a:ln>
                  <a:noFill/>
                </a:ln>
                <a:solidFill>
                  <a:srgbClr val="00B050"/>
                </a:solidFill>
                <a:effectLst/>
                <a:uLnTx/>
                <a:uFillTx/>
                <a:latin typeface="Gill Sans MT"/>
                <a:ea typeface="新細明體" panose="02020500000000000000" pitchFamily="18" charset="-120"/>
                <a:cs typeface="+mn-cs"/>
              </a:rPr>
              <a:t>[n] = true;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4BACC6">
                    <a:lumMod val="75000"/>
                  </a:srgbClr>
                </a:solidFill>
                <a:effectLst/>
                <a:uLnTx/>
                <a:uFillTx/>
                <a:latin typeface="Gill Sans MT"/>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7030A0"/>
                </a:solidFill>
                <a:effectLst/>
                <a:uLnTx/>
                <a:uFillTx/>
                <a:latin typeface="Gill Sans MT"/>
                <a:ea typeface="新細明體" panose="02020500000000000000" pitchFamily="18" charset="-120"/>
                <a:cs typeface="+mn-cs"/>
              </a:rPr>
              <a:t>return fib[n];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4BACC6">
                    <a:lumMod val="75000"/>
                  </a:srgbClr>
                </a:solidFill>
                <a:effectLst/>
                <a:uLnTx/>
                <a:uFillTx/>
                <a:latin typeface="Gill Sans MT"/>
                <a:ea typeface="新細明體" panose="02020500000000000000" pitchFamily="18" charset="-120"/>
                <a:cs typeface="+mn-cs"/>
              </a:rPr>
              <a:t>}</a:t>
            </a:r>
            <a:endParaRPr kumimoji="0" lang="zh-TW" altLang="en-US" sz="1600" b="0" i="0" u="none" strike="noStrike" kern="1200" cap="none" spc="0" normalizeH="0" baseline="0" noProof="0" dirty="0">
              <a:ln>
                <a:noFill/>
              </a:ln>
              <a:solidFill>
                <a:srgbClr val="4BACC6">
                  <a:lumMod val="75000"/>
                </a:srgbClr>
              </a:solidFill>
              <a:effectLst/>
              <a:uLnTx/>
              <a:uFillTx/>
              <a:latin typeface="Gill Sans MT"/>
              <a:ea typeface="新細明體" panose="02020500000000000000" pitchFamily="18" charset="-120"/>
              <a:cs typeface="+mn-cs"/>
            </a:endParaRPr>
          </a:p>
        </p:txBody>
      </p:sp>
      <p:cxnSp>
        <p:nvCxnSpPr>
          <p:cNvPr id="68" name="直線單箭頭接點 71">
            <a:extLst>
              <a:ext uri="{FF2B5EF4-FFF2-40B4-BE49-F238E27FC236}">
                <a16:creationId xmlns:a16="http://schemas.microsoft.com/office/drawing/2014/main" id="{E2A2FB83-1F8E-B24E-ABE4-96A47F59AA63}"/>
              </a:ext>
            </a:extLst>
          </p:cNvPr>
          <p:cNvCxnSpPr>
            <a:stCxn id="66" idx="2"/>
          </p:cNvCxnSpPr>
          <p:nvPr/>
        </p:nvCxnSpPr>
        <p:spPr>
          <a:xfrm rot="16200000" flipH="1">
            <a:off x="6651481" y="3092726"/>
            <a:ext cx="500066" cy="391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559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6DBAB3-A066-A344-AF40-8777EF10A4F6}"/>
              </a:ext>
            </a:extLst>
          </p:cNvPr>
          <p:cNvSpPr>
            <a:spLocks noGrp="1"/>
          </p:cNvSpPr>
          <p:nvPr>
            <p:ph type="sldNum" sz="quarter" idx="12"/>
          </p:nvPr>
        </p:nvSpPr>
        <p:spPr/>
        <p:txBody>
          <a:bodyPr/>
          <a:lstStyle/>
          <a:p>
            <a:fld id="{4E77BC79-9480-1042-96E1-82B94DA0811E}" type="slidenum">
              <a:rPr lang="en-US" smtClean="0"/>
              <a:t>18</a:t>
            </a:fld>
            <a:endParaRPr lang="en-US"/>
          </a:p>
        </p:txBody>
      </p:sp>
      <p:sp>
        <p:nvSpPr>
          <p:cNvPr id="3" name="Title 2">
            <a:extLst>
              <a:ext uri="{FF2B5EF4-FFF2-40B4-BE49-F238E27FC236}">
                <a16:creationId xmlns:a16="http://schemas.microsoft.com/office/drawing/2014/main" id="{A7EAFD8E-8680-CD4F-902B-F7C236ECD69A}"/>
              </a:ext>
            </a:extLst>
          </p:cNvPr>
          <p:cNvSpPr>
            <a:spLocks noGrp="1"/>
          </p:cNvSpPr>
          <p:nvPr>
            <p:ph type="title"/>
          </p:nvPr>
        </p:nvSpPr>
        <p:spPr/>
        <p:txBody>
          <a:bodyPr/>
          <a:lstStyle/>
          <a:p>
            <a:r>
              <a:rPr lang="en-US" dirty="0"/>
              <a:t>The Hanoi Problem</a:t>
            </a:r>
          </a:p>
        </p:txBody>
      </p:sp>
      <p:sp>
        <p:nvSpPr>
          <p:cNvPr id="4" name="Content Placeholder 3">
            <a:extLst>
              <a:ext uri="{FF2B5EF4-FFF2-40B4-BE49-F238E27FC236}">
                <a16:creationId xmlns:a16="http://schemas.microsoft.com/office/drawing/2014/main" id="{D0E38947-EA05-D64C-9B68-F57863B1566F}"/>
              </a:ext>
            </a:extLst>
          </p:cNvPr>
          <p:cNvSpPr>
            <a:spLocks noGrp="1"/>
          </p:cNvSpPr>
          <p:nvPr>
            <p:ph idx="1"/>
          </p:nvPr>
        </p:nvSpPr>
        <p:spPr/>
        <p:txBody>
          <a:bodyPr/>
          <a:lstStyle/>
          <a:p>
            <a:r>
              <a:rPr lang="en-US" altLang="zh-TW" sz="2000" dirty="0"/>
              <a:t>Given three sticks, what’s the number of steps required to move the tower of n blocks from the first stick to the last stick. </a:t>
            </a:r>
            <a:r>
              <a:rPr lang="en-US" altLang="zh-TW" sz="2000" b="1" dirty="0"/>
              <a:t>You cannot put a large block on the small block</a:t>
            </a:r>
          </a:p>
          <a:p>
            <a:endParaRPr lang="en-US" dirty="0"/>
          </a:p>
        </p:txBody>
      </p:sp>
      <p:pic>
        <p:nvPicPr>
          <p:cNvPr id="5" name="Picture 4">
            <a:extLst>
              <a:ext uri="{FF2B5EF4-FFF2-40B4-BE49-F238E27FC236}">
                <a16:creationId xmlns:a16="http://schemas.microsoft.com/office/drawing/2014/main" id="{ED5D6EBE-57EC-F149-93C8-17916DFA1645}"/>
              </a:ext>
            </a:extLst>
          </p:cNvPr>
          <p:cNvPicPr>
            <a:picLocks noChangeAspect="1"/>
          </p:cNvPicPr>
          <p:nvPr/>
        </p:nvPicPr>
        <p:blipFill>
          <a:blip r:embed="rId3"/>
          <a:stretch>
            <a:fillRect/>
          </a:stretch>
        </p:blipFill>
        <p:spPr>
          <a:xfrm>
            <a:off x="5885578" y="2131772"/>
            <a:ext cx="2602230" cy="1144981"/>
          </a:xfrm>
          <a:prstGeom prst="rect">
            <a:avLst/>
          </a:prstGeom>
        </p:spPr>
      </p:pic>
      <p:grpSp>
        <p:nvGrpSpPr>
          <p:cNvPr id="6" name="Group 4">
            <a:extLst>
              <a:ext uri="{FF2B5EF4-FFF2-40B4-BE49-F238E27FC236}">
                <a16:creationId xmlns:a16="http://schemas.microsoft.com/office/drawing/2014/main" id="{7D1B7385-2F85-7A46-994C-C919D1E03CCF}"/>
              </a:ext>
            </a:extLst>
          </p:cNvPr>
          <p:cNvGrpSpPr>
            <a:grpSpLocks/>
          </p:cNvGrpSpPr>
          <p:nvPr/>
        </p:nvGrpSpPr>
        <p:grpSpPr bwMode="auto">
          <a:xfrm>
            <a:off x="1528826" y="3563112"/>
            <a:ext cx="6337300" cy="2447925"/>
            <a:chOff x="521" y="709"/>
            <a:chExt cx="4673" cy="3538"/>
          </a:xfrm>
        </p:grpSpPr>
        <p:sp>
          <p:nvSpPr>
            <p:cNvPr id="7" name="Rectangle 5">
              <a:extLst>
                <a:ext uri="{FF2B5EF4-FFF2-40B4-BE49-F238E27FC236}">
                  <a16:creationId xmlns:a16="http://schemas.microsoft.com/office/drawing/2014/main" id="{49CBCFDE-1BF9-144B-AF33-D5D5168DC9D9}"/>
                </a:ext>
              </a:extLst>
            </p:cNvPr>
            <p:cNvSpPr>
              <a:spLocks noChangeArrowheads="1"/>
            </p:cNvSpPr>
            <p:nvPr/>
          </p:nvSpPr>
          <p:spPr bwMode="auto">
            <a:xfrm>
              <a:off x="521" y="1888"/>
              <a:ext cx="1270" cy="272"/>
            </a:xfrm>
            <a:prstGeom prst="rect">
              <a:avLst/>
            </a:prstGeom>
            <a:solidFill>
              <a:schemeClr val="accent1"/>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 name="Rectangle 6">
              <a:extLst>
                <a:ext uri="{FF2B5EF4-FFF2-40B4-BE49-F238E27FC236}">
                  <a16:creationId xmlns:a16="http://schemas.microsoft.com/office/drawing/2014/main" id="{4C0ADE6D-5556-7249-A9D7-FD1697839CF5}"/>
                </a:ext>
              </a:extLst>
            </p:cNvPr>
            <p:cNvSpPr>
              <a:spLocks noChangeArrowheads="1"/>
            </p:cNvSpPr>
            <p:nvPr/>
          </p:nvSpPr>
          <p:spPr bwMode="auto">
            <a:xfrm>
              <a:off x="748" y="1616"/>
              <a:ext cx="861" cy="272"/>
            </a:xfrm>
            <a:prstGeom prst="rect">
              <a:avLst/>
            </a:prstGeom>
            <a:solidFill>
              <a:schemeClr val="accent1"/>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 name="Rectangle 7">
              <a:extLst>
                <a:ext uri="{FF2B5EF4-FFF2-40B4-BE49-F238E27FC236}">
                  <a16:creationId xmlns:a16="http://schemas.microsoft.com/office/drawing/2014/main" id="{6A39E82A-EB0C-3C43-89C0-4444718E87C4}"/>
                </a:ext>
              </a:extLst>
            </p:cNvPr>
            <p:cNvSpPr>
              <a:spLocks noChangeArrowheads="1"/>
            </p:cNvSpPr>
            <p:nvPr/>
          </p:nvSpPr>
          <p:spPr bwMode="auto">
            <a:xfrm>
              <a:off x="930" y="1344"/>
              <a:ext cx="498" cy="272"/>
            </a:xfrm>
            <a:prstGeom prst="rect">
              <a:avLst/>
            </a:prstGeom>
            <a:solidFill>
              <a:schemeClr val="accent1"/>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 name="Rectangle 8">
              <a:extLst>
                <a:ext uri="{FF2B5EF4-FFF2-40B4-BE49-F238E27FC236}">
                  <a16:creationId xmlns:a16="http://schemas.microsoft.com/office/drawing/2014/main" id="{5B897C39-C2EC-D64E-933B-81E2E300753A}"/>
                </a:ext>
              </a:extLst>
            </p:cNvPr>
            <p:cNvSpPr>
              <a:spLocks noChangeArrowheads="1"/>
            </p:cNvSpPr>
            <p:nvPr/>
          </p:nvSpPr>
          <p:spPr bwMode="auto">
            <a:xfrm>
              <a:off x="1020" y="1072"/>
              <a:ext cx="271" cy="272"/>
            </a:xfrm>
            <a:prstGeom prst="rect">
              <a:avLst/>
            </a:prstGeom>
            <a:solidFill>
              <a:schemeClr val="accent1"/>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 name="Line 9">
              <a:extLst>
                <a:ext uri="{FF2B5EF4-FFF2-40B4-BE49-F238E27FC236}">
                  <a16:creationId xmlns:a16="http://schemas.microsoft.com/office/drawing/2014/main" id="{95A5FED8-344F-494E-A71A-927F4B4C5F72}"/>
                </a:ext>
              </a:extLst>
            </p:cNvPr>
            <p:cNvSpPr>
              <a:spLocks noChangeShapeType="1"/>
            </p:cNvSpPr>
            <p:nvPr/>
          </p:nvSpPr>
          <p:spPr bwMode="auto">
            <a:xfrm>
              <a:off x="1156" y="754"/>
              <a:ext cx="1" cy="1406"/>
            </a:xfrm>
            <a:prstGeom prst="line">
              <a:avLst/>
            </a:prstGeom>
            <a:no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 name="Line 10">
              <a:extLst>
                <a:ext uri="{FF2B5EF4-FFF2-40B4-BE49-F238E27FC236}">
                  <a16:creationId xmlns:a16="http://schemas.microsoft.com/office/drawing/2014/main" id="{D671D5C9-83ED-5248-97C7-35215EB4F9F3}"/>
                </a:ext>
              </a:extLst>
            </p:cNvPr>
            <p:cNvSpPr>
              <a:spLocks noChangeShapeType="1"/>
            </p:cNvSpPr>
            <p:nvPr/>
          </p:nvSpPr>
          <p:spPr bwMode="auto">
            <a:xfrm>
              <a:off x="2880" y="754"/>
              <a:ext cx="1" cy="1406"/>
            </a:xfrm>
            <a:prstGeom prst="line">
              <a:avLst/>
            </a:prstGeom>
            <a:no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3" name="Line 11">
              <a:extLst>
                <a:ext uri="{FF2B5EF4-FFF2-40B4-BE49-F238E27FC236}">
                  <a16:creationId xmlns:a16="http://schemas.microsoft.com/office/drawing/2014/main" id="{CFF3235D-27EC-9745-BF75-09DD7B30E282}"/>
                </a:ext>
              </a:extLst>
            </p:cNvPr>
            <p:cNvSpPr>
              <a:spLocks noChangeShapeType="1"/>
            </p:cNvSpPr>
            <p:nvPr/>
          </p:nvSpPr>
          <p:spPr bwMode="auto">
            <a:xfrm>
              <a:off x="4740" y="709"/>
              <a:ext cx="1" cy="1497"/>
            </a:xfrm>
            <a:prstGeom prst="line">
              <a:avLst/>
            </a:prstGeom>
            <a:no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4" name="Rectangle 12">
              <a:extLst>
                <a:ext uri="{FF2B5EF4-FFF2-40B4-BE49-F238E27FC236}">
                  <a16:creationId xmlns:a16="http://schemas.microsoft.com/office/drawing/2014/main" id="{42B03A4E-56AD-FA47-9840-53E84802BB1D}"/>
                </a:ext>
              </a:extLst>
            </p:cNvPr>
            <p:cNvSpPr>
              <a:spLocks noChangeArrowheads="1"/>
            </p:cNvSpPr>
            <p:nvPr/>
          </p:nvSpPr>
          <p:spPr bwMode="auto">
            <a:xfrm>
              <a:off x="3924" y="3975"/>
              <a:ext cx="1270" cy="272"/>
            </a:xfrm>
            <a:prstGeom prst="rect">
              <a:avLst/>
            </a:prstGeom>
            <a:solidFill>
              <a:schemeClr val="accent1"/>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5" name="Rectangle 13">
              <a:extLst>
                <a:ext uri="{FF2B5EF4-FFF2-40B4-BE49-F238E27FC236}">
                  <a16:creationId xmlns:a16="http://schemas.microsoft.com/office/drawing/2014/main" id="{0975791D-6069-A24C-A568-1C0093EC003D}"/>
                </a:ext>
              </a:extLst>
            </p:cNvPr>
            <p:cNvSpPr>
              <a:spLocks noChangeArrowheads="1"/>
            </p:cNvSpPr>
            <p:nvPr/>
          </p:nvSpPr>
          <p:spPr bwMode="auto">
            <a:xfrm>
              <a:off x="4150" y="3702"/>
              <a:ext cx="861" cy="272"/>
            </a:xfrm>
            <a:prstGeom prst="rect">
              <a:avLst/>
            </a:prstGeom>
            <a:solidFill>
              <a:schemeClr val="accent1"/>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6" name="Rectangle 14">
              <a:extLst>
                <a:ext uri="{FF2B5EF4-FFF2-40B4-BE49-F238E27FC236}">
                  <a16:creationId xmlns:a16="http://schemas.microsoft.com/office/drawing/2014/main" id="{F426550C-965E-1940-8668-7F958B714CB1}"/>
                </a:ext>
              </a:extLst>
            </p:cNvPr>
            <p:cNvSpPr>
              <a:spLocks noChangeArrowheads="1"/>
            </p:cNvSpPr>
            <p:nvPr/>
          </p:nvSpPr>
          <p:spPr bwMode="auto">
            <a:xfrm>
              <a:off x="4332" y="3430"/>
              <a:ext cx="498" cy="272"/>
            </a:xfrm>
            <a:prstGeom prst="rect">
              <a:avLst/>
            </a:prstGeom>
            <a:solidFill>
              <a:schemeClr val="accent1"/>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7" name="Rectangle 15">
              <a:extLst>
                <a:ext uri="{FF2B5EF4-FFF2-40B4-BE49-F238E27FC236}">
                  <a16:creationId xmlns:a16="http://schemas.microsoft.com/office/drawing/2014/main" id="{8B544201-73A6-8748-89B1-9AC2C556A52E}"/>
                </a:ext>
              </a:extLst>
            </p:cNvPr>
            <p:cNvSpPr>
              <a:spLocks noChangeArrowheads="1"/>
            </p:cNvSpPr>
            <p:nvPr/>
          </p:nvSpPr>
          <p:spPr bwMode="auto">
            <a:xfrm>
              <a:off x="4422" y="3158"/>
              <a:ext cx="271" cy="272"/>
            </a:xfrm>
            <a:prstGeom prst="rect">
              <a:avLst/>
            </a:prstGeom>
            <a:solidFill>
              <a:schemeClr val="accent1"/>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8" name="Line 16">
              <a:extLst>
                <a:ext uri="{FF2B5EF4-FFF2-40B4-BE49-F238E27FC236}">
                  <a16:creationId xmlns:a16="http://schemas.microsoft.com/office/drawing/2014/main" id="{393427FA-0312-1049-B589-254D8EC87C49}"/>
                </a:ext>
              </a:extLst>
            </p:cNvPr>
            <p:cNvSpPr>
              <a:spLocks noChangeShapeType="1"/>
            </p:cNvSpPr>
            <p:nvPr/>
          </p:nvSpPr>
          <p:spPr bwMode="auto">
            <a:xfrm>
              <a:off x="975" y="2795"/>
              <a:ext cx="1" cy="1406"/>
            </a:xfrm>
            <a:prstGeom prst="line">
              <a:avLst/>
            </a:prstGeom>
            <a:no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9" name="Line 17">
              <a:extLst>
                <a:ext uri="{FF2B5EF4-FFF2-40B4-BE49-F238E27FC236}">
                  <a16:creationId xmlns:a16="http://schemas.microsoft.com/office/drawing/2014/main" id="{47267C02-0F2E-F34D-8EE6-1D2593193841}"/>
                </a:ext>
              </a:extLst>
            </p:cNvPr>
            <p:cNvSpPr>
              <a:spLocks noChangeShapeType="1"/>
            </p:cNvSpPr>
            <p:nvPr/>
          </p:nvSpPr>
          <p:spPr bwMode="auto">
            <a:xfrm>
              <a:off x="2699" y="2795"/>
              <a:ext cx="1" cy="1406"/>
            </a:xfrm>
            <a:prstGeom prst="line">
              <a:avLst/>
            </a:prstGeom>
            <a:no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20" name="Line 18">
              <a:extLst>
                <a:ext uri="{FF2B5EF4-FFF2-40B4-BE49-F238E27FC236}">
                  <a16:creationId xmlns:a16="http://schemas.microsoft.com/office/drawing/2014/main" id="{66D75713-ED6A-CA4B-B785-6BF62B4EA628}"/>
                </a:ext>
              </a:extLst>
            </p:cNvPr>
            <p:cNvSpPr>
              <a:spLocks noChangeShapeType="1"/>
            </p:cNvSpPr>
            <p:nvPr/>
          </p:nvSpPr>
          <p:spPr bwMode="auto">
            <a:xfrm>
              <a:off x="4559" y="2750"/>
              <a:ext cx="1" cy="1497"/>
            </a:xfrm>
            <a:prstGeom prst="line">
              <a:avLst/>
            </a:prstGeom>
            <a:no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21" name="AutoShape 19">
              <a:extLst>
                <a:ext uri="{FF2B5EF4-FFF2-40B4-BE49-F238E27FC236}">
                  <a16:creationId xmlns:a16="http://schemas.microsoft.com/office/drawing/2014/main" id="{EF6866FA-07D0-C64A-BAE4-6CE425BE3697}"/>
                </a:ext>
              </a:extLst>
            </p:cNvPr>
            <p:cNvSpPr>
              <a:spLocks noChangeArrowheads="1"/>
            </p:cNvSpPr>
            <p:nvPr/>
          </p:nvSpPr>
          <p:spPr bwMode="auto">
            <a:xfrm>
              <a:off x="2290" y="2296"/>
              <a:ext cx="1044" cy="408"/>
            </a:xfrm>
            <a:prstGeom prst="downArrow">
              <a:avLst>
                <a:gd name="adj1" fmla="val 50000"/>
                <a:gd name="adj2" fmla="val 25000"/>
              </a:avLst>
            </a:prstGeom>
            <a:solidFill>
              <a:srgbClr val="FF0000"/>
            </a:solidFill>
            <a:ln w="9525">
              <a:solidFill>
                <a:schemeClr val="tx1"/>
              </a:solidFill>
              <a:miter lim="800000"/>
              <a:headEnd/>
              <a:tailEnd/>
            </a:ln>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pSp>
    </p:spTree>
    <p:extLst>
      <p:ext uri="{BB962C8B-B14F-4D97-AF65-F5344CB8AC3E}">
        <p14:creationId xmlns:p14="http://schemas.microsoft.com/office/powerpoint/2010/main" val="1628927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C4536A-623C-5942-BFF0-6ECBB5EDB7B5}"/>
              </a:ext>
            </a:extLst>
          </p:cNvPr>
          <p:cNvSpPr>
            <a:spLocks noGrp="1"/>
          </p:cNvSpPr>
          <p:nvPr>
            <p:ph type="sldNum" sz="quarter" idx="12"/>
          </p:nvPr>
        </p:nvSpPr>
        <p:spPr/>
        <p:txBody>
          <a:bodyPr/>
          <a:lstStyle/>
          <a:p>
            <a:fld id="{4E77BC79-9480-1042-96E1-82B94DA0811E}" type="slidenum">
              <a:rPr lang="en-US" smtClean="0"/>
              <a:t>19</a:t>
            </a:fld>
            <a:endParaRPr lang="en-US"/>
          </a:p>
        </p:txBody>
      </p:sp>
      <p:sp>
        <p:nvSpPr>
          <p:cNvPr id="3" name="Title 2">
            <a:extLst>
              <a:ext uri="{FF2B5EF4-FFF2-40B4-BE49-F238E27FC236}">
                <a16:creationId xmlns:a16="http://schemas.microsoft.com/office/drawing/2014/main" id="{762C9A84-188E-F84A-82F1-A6B58F115CC4}"/>
              </a:ext>
            </a:extLst>
          </p:cNvPr>
          <p:cNvSpPr>
            <a:spLocks noGrp="1"/>
          </p:cNvSpPr>
          <p:nvPr>
            <p:ph type="title"/>
          </p:nvPr>
        </p:nvSpPr>
        <p:spPr/>
        <p:txBody>
          <a:bodyPr/>
          <a:lstStyle/>
          <a:p>
            <a:r>
              <a:rPr lang="en-US" dirty="0"/>
              <a:t>Example of Two Blocks</a:t>
            </a:r>
          </a:p>
        </p:txBody>
      </p:sp>
      <p:sp>
        <p:nvSpPr>
          <p:cNvPr id="5" name="Rectangle 5">
            <a:extLst>
              <a:ext uri="{FF2B5EF4-FFF2-40B4-BE49-F238E27FC236}">
                <a16:creationId xmlns:a16="http://schemas.microsoft.com/office/drawing/2014/main" id="{84DDDAB7-D029-E74B-8DA2-89975F8871A4}"/>
              </a:ext>
            </a:extLst>
          </p:cNvPr>
          <p:cNvSpPr>
            <a:spLocks noChangeArrowheads="1"/>
          </p:cNvSpPr>
          <p:nvPr/>
        </p:nvSpPr>
        <p:spPr bwMode="auto">
          <a:xfrm>
            <a:off x="1044575" y="4811730"/>
            <a:ext cx="1366838" cy="431800"/>
          </a:xfrm>
          <a:prstGeom prst="rect">
            <a:avLst/>
          </a:prstGeom>
          <a:solidFill>
            <a:schemeClr val="accent1"/>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 name="Rectangle 6">
            <a:extLst>
              <a:ext uri="{FF2B5EF4-FFF2-40B4-BE49-F238E27FC236}">
                <a16:creationId xmlns:a16="http://schemas.microsoft.com/office/drawing/2014/main" id="{EA4A2791-60D2-A447-B231-491F37E8ACD7}"/>
              </a:ext>
            </a:extLst>
          </p:cNvPr>
          <p:cNvSpPr>
            <a:spLocks noChangeArrowheads="1"/>
          </p:cNvSpPr>
          <p:nvPr/>
        </p:nvSpPr>
        <p:spPr bwMode="auto">
          <a:xfrm>
            <a:off x="1333500" y="4379930"/>
            <a:ext cx="790575" cy="431800"/>
          </a:xfrm>
          <a:prstGeom prst="rect">
            <a:avLst/>
          </a:prstGeom>
          <a:solidFill>
            <a:schemeClr val="accent1"/>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 name="Line 8">
            <a:extLst>
              <a:ext uri="{FF2B5EF4-FFF2-40B4-BE49-F238E27FC236}">
                <a16:creationId xmlns:a16="http://schemas.microsoft.com/office/drawing/2014/main" id="{B2B99BE4-7E15-464E-A6FD-3A858CCEDA86}"/>
              </a:ext>
            </a:extLst>
          </p:cNvPr>
          <p:cNvSpPr>
            <a:spLocks noChangeShapeType="1"/>
          </p:cNvSpPr>
          <p:nvPr/>
        </p:nvSpPr>
        <p:spPr bwMode="auto">
          <a:xfrm>
            <a:off x="1692275" y="3009917"/>
            <a:ext cx="0" cy="2232025"/>
          </a:xfrm>
          <a:prstGeom prst="line">
            <a:avLst/>
          </a:prstGeom>
          <a:no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 name="Line 9">
            <a:extLst>
              <a:ext uri="{FF2B5EF4-FFF2-40B4-BE49-F238E27FC236}">
                <a16:creationId xmlns:a16="http://schemas.microsoft.com/office/drawing/2014/main" id="{A534984E-4ED9-DE42-A9A5-DF5AB6573469}"/>
              </a:ext>
            </a:extLst>
          </p:cNvPr>
          <p:cNvSpPr>
            <a:spLocks noChangeShapeType="1"/>
          </p:cNvSpPr>
          <p:nvPr/>
        </p:nvSpPr>
        <p:spPr bwMode="auto">
          <a:xfrm>
            <a:off x="4429125" y="3009917"/>
            <a:ext cx="0" cy="2232025"/>
          </a:xfrm>
          <a:prstGeom prst="line">
            <a:avLst/>
          </a:prstGeom>
          <a:no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 name="Line 10">
            <a:extLst>
              <a:ext uri="{FF2B5EF4-FFF2-40B4-BE49-F238E27FC236}">
                <a16:creationId xmlns:a16="http://schemas.microsoft.com/office/drawing/2014/main" id="{A0D333E1-E53C-BA46-B00F-0E3EEA36562B}"/>
              </a:ext>
            </a:extLst>
          </p:cNvPr>
          <p:cNvSpPr>
            <a:spLocks noChangeShapeType="1"/>
          </p:cNvSpPr>
          <p:nvPr/>
        </p:nvSpPr>
        <p:spPr bwMode="auto">
          <a:xfrm>
            <a:off x="7381875" y="2938480"/>
            <a:ext cx="0" cy="2376487"/>
          </a:xfrm>
          <a:prstGeom prst="line">
            <a:avLst/>
          </a:prstGeom>
          <a:no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 name="Text Box 11">
            <a:extLst>
              <a:ext uri="{FF2B5EF4-FFF2-40B4-BE49-F238E27FC236}">
                <a16:creationId xmlns:a16="http://schemas.microsoft.com/office/drawing/2014/main" id="{F4D082E5-0C85-7D4D-9045-4289720FF928}"/>
              </a:ext>
            </a:extLst>
          </p:cNvPr>
          <p:cNvSpPr txBox="1">
            <a:spLocks noChangeArrowheads="1"/>
          </p:cNvSpPr>
          <p:nvPr/>
        </p:nvSpPr>
        <p:spPr bwMode="auto">
          <a:xfrm>
            <a:off x="971550" y="5410217"/>
            <a:ext cx="5256213" cy="40011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TW" sz="2000" b="0" i="0" u="none" strike="noStrike" kern="1200" cap="none" spc="0" normalizeH="0" baseline="0" noProof="0" dirty="0">
                <a:ln>
                  <a:noFill/>
                </a:ln>
                <a:solidFill>
                  <a:srgbClr val="4BACC6">
                    <a:lumMod val="75000"/>
                  </a:srgbClr>
                </a:solidFill>
                <a:effectLst/>
                <a:uLnTx/>
                <a:uFillTx/>
                <a:latin typeface="Gill Sans MT"/>
                <a:ea typeface="新細明體" panose="02020500000000000000" pitchFamily="18" charset="-120"/>
                <a:cs typeface="+mn-cs"/>
              </a:rPr>
              <a:t>Example with a 2-block tower.</a:t>
            </a:r>
          </a:p>
        </p:txBody>
      </p:sp>
    </p:spTree>
    <p:extLst>
      <p:ext uri="{BB962C8B-B14F-4D97-AF65-F5344CB8AC3E}">
        <p14:creationId xmlns:p14="http://schemas.microsoft.com/office/powerpoint/2010/main" val="11584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05556E-6 -3.33333E-6 L 3.05556E-6 -0.28356 " pathEditMode="relative" ptsTypes="AA">
                                      <p:cBhvr>
                                        <p:cTn id="6" dur="500" fill="hold"/>
                                        <p:tgtEl>
                                          <p:spTgt spid="6"/>
                                        </p:tgtEl>
                                        <p:attrNameLst>
                                          <p:attrName>ppt_x</p:attrName>
                                          <p:attrName>ppt_y</p:attrName>
                                        </p:attrNameLst>
                                      </p:cBhvr>
                                    </p:animMotion>
                                  </p:childTnLst>
                                </p:cTn>
                              </p:par>
                            </p:childTnLst>
                          </p:cTn>
                        </p:par>
                        <p:par>
                          <p:cTn id="7" fill="hold">
                            <p:stCondLst>
                              <p:cond delay="500"/>
                            </p:stCondLst>
                            <p:childTnLst>
                              <p:par>
                                <p:cTn id="8" presetID="0" presetClass="path" presetSubtype="0" accel="50000" decel="50000" fill="hold" grpId="1" nodeType="afterEffect">
                                  <p:stCondLst>
                                    <p:cond delay="0"/>
                                  </p:stCondLst>
                                  <p:childTnLst>
                                    <p:animMotion origin="layout" path="M 3.05556E-6 -0.28356 L 0.29913 -0.28356 " pathEditMode="relative" ptsTypes="AA">
                                      <p:cBhvr>
                                        <p:cTn id="9" dur="500" fill="hold"/>
                                        <p:tgtEl>
                                          <p:spTgt spid="6"/>
                                        </p:tgtEl>
                                        <p:attrNameLst>
                                          <p:attrName>ppt_x</p:attrName>
                                          <p:attrName>ppt_y</p:attrName>
                                        </p:attrNameLst>
                                      </p:cBhvr>
                                    </p:animMotion>
                                  </p:childTnLst>
                                </p:cTn>
                              </p:par>
                            </p:childTnLst>
                          </p:cTn>
                        </p:par>
                        <p:par>
                          <p:cTn id="10" fill="hold">
                            <p:stCondLst>
                              <p:cond delay="1000"/>
                            </p:stCondLst>
                            <p:childTnLst>
                              <p:par>
                                <p:cTn id="11" presetID="0" presetClass="path" presetSubtype="0" accel="50000" decel="50000" fill="hold" grpId="2" nodeType="afterEffect">
                                  <p:stCondLst>
                                    <p:cond delay="0"/>
                                  </p:stCondLst>
                                  <p:childTnLst>
                                    <p:animMotion origin="layout" path="M 0.29913 -0.28356 L 0.29913 0.06297 " pathEditMode="relative" ptsTypes="AA">
                                      <p:cBhvr>
                                        <p:cTn id="12" dur="500" fill="hold"/>
                                        <p:tgtEl>
                                          <p:spTgt spid="6"/>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grpId="0" nodeType="clickEffect">
                                  <p:stCondLst>
                                    <p:cond delay="0"/>
                                  </p:stCondLst>
                                  <p:childTnLst>
                                    <p:animMotion origin="layout" path="M -5.55556E-7 3.7037E-6 L -5.55556E-7 -0.37801 " pathEditMode="relative" ptsTypes="AA">
                                      <p:cBhvr>
                                        <p:cTn id="16" dur="500" fill="hold"/>
                                        <p:tgtEl>
                                          <p:spTgt spid="5"/>
                                        </p:tgtEl>
                                        <p:attrNameLst>
                                          <p:attrName>ppt_x</p:attrName>
                                          <p:attrName>ppt_y</p:attrName>
                                        </p:attrNameLst>
                                      </p:cBhvr>
                                    </p:animMotion>
                                  </p:childTnLst>
                                </p:cTn>
                              </p:par>
                            </p:childTnLst>
                          </p:cTn>
                        </p:par>
                        <p:par>
                          <p:cTn id="17" fill="hold">
                            <p:stCondLst>
                              <p:cond delay="500"/>
                            </p:stCondLst>
                            <p:childTnLst>
                              <p:par>
                                <p:cTn id="18" presetID="0" presetClass="path" presetSubtype="0" accel="50000" decel="50000" fill="hold" grpId="1" nodeType="afterEffect">
                                  <p:stCondLst>
                                    <p:cond delay="0"/>
                                  </p:stCondLst>
                                  <p:childTnLst>
                                    <p:animMotion origin="layout" path="M 0.00017 -0.37801 L 0.62222 -0.37801 " pathEditMode="relative" rAng="0" ptsTypes="AA">
                                      <p:cBhvr>
                                        <p:cTn id="19" dur="500" fill="hold"/>
                                        <p:tgtEl>
                                          <p:spTgt spid="5"/>
                                        </p:tgtEl>
                                        <p:attrNameLst>
                                          <p:attrName>ppt_x</p:attrName>
                                          <p:attrName>ppt_y</p:attrName>
                                        </p:attrNameLst>
                                      </p:cBhvr>
                                      <p:rCtr x="311" y="0"/>
                                    </p:animMotion>
                                  </p:childTnLst>
                                </p:cTn>
                              </p:par>
                            </p:childTnLst>
                          </p:cTn>
                        </p:par>
                        <p:par>
                          <p:cTn id="20" fill="hold">
                            <p:stCondLst>
                              <p:cond delay="1000"/>
                            </p:stCondLst>
                            <p:childTnLst>
                              <p:par>
                                <p:cTn id="21" presetID="0" presetClass="path" presetSubtype="0" accel="50000" decel="50000" fill="hold" grpId="2" nodeType="afterEffect">
                                  <p:stCondLst>
                                    <p:cond delay="0"/>
                                  </p:stCondLst>
                                  <p:childTnLst>
                                    <p:animMotion origin="layout" path="M 0.62222 -0.37801 L 0.62222 0.01041 " pathEditMode="relative" rAng="0" ptsTypes="AA">
                                      <p:cBhvr>
                                        <p:cTn id="22" dur="500" fill="hold"/>
                                        <p:tgtEl>
                                          <p:spTgt spid="5"/>
                                        </p:tgtEl>
                                        <p:attrNameLst>
                                          <p:attrName>ppt_x</p:attrName>
                                          <p:attrName>ppt_y</p:attrName>
                                        </p:attrNameLst>
                                      </p:cBhvr>
                                      <p:rCtr x="0" y="194"/>
                                    </p:animMotion>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3" nodeType="clickEffect">
                                  <p:stCondLst>
                                    <p:cond delay="0"/>
                                  </p:stCondLst>
                                  <p:childTnLst>
                                    <p:animMotion origin="layout" path="M 0.29913 0.06297 L 0.29913 -0.28356 " pathEditMode="relative" ptsTypes="AA">
                                      <p:cBhvr>
                                        <p:cTn id="26" dur="500" fill="hold"/>
                                        <p:tgtEl>
                                          <p:spTgt spid="6"/>
                                        </p:tgtEl>
                                        <p:attrNameLst>
                                          <p:attrName>ppt_x</p:attrName>
                                          <p:attrName>ppt_y</p:attrName>
                                        </p:attrNameLst>
                                      </p:cBhvr>
                                    </p:animMotion>
                                  </p:childTnLst>
                                </p:cTn>
                              </p:par>
                            </p:childTnLst>
                          </p:cTn>
                        </p:par>
                        <p:par>
                          <p:cTn id="27" fill="hold">
                            <p:stCondLst>
                              <p:cond delay="500"/>
                            </p:stCondLst>
                            <p:childTnLst>
                              <p:par>
                                <p:cTn id="28" presetID="0" presetClass="path" presetSubtype="0" accel="50000" decel="50000" fill="hold" grpId="4" nodeType="afterEffect">
                                  <p:stCondLst>
                                    <p:cond delay="0"/>
                                  </p:stCondLst>
                                  <p:childTnLst>
                                    <p:animMotion origin="layout" path="M 0.29913 -0.28356 L 0.62205 -0.28356 " pathEditMode="relative" ptsTypes="AA">
                                      <p:cBhvr>
                                        <p:cTn id="29" dur="500" fill="hold"/>
                                        <p:tgtEl>
                                          <p:spTgt spid="6"/>
                                        </p:tgtEl>
                                        <p:attrNameLst>
                                          <p:attrName>ppt_x</p:attrName>
                                          <p:attrName>ppt_y</p:attrName>
                                        </p:attrNameLst>
                                      </p:cBhvr>
                                    </p:animMotion>
                                  </p:childTnLst>
                                </p:cTn>
                              </p:par>
                            </p:childTnLst>
                          </p:cTn>
                        </p:par>
                        <p:par>
                          <p:cTn id="30" fill="hold">
                            <p:stCondLst>
                              <p:cond delay="1000"/>
                            </p:stCondLst>
                            <p:childTnLst>
                              <p:par>
                                <p:cTn id="31" presetID="42" presetClass="path" presetSubtype="0" accel="50000" decel="50000" fill="hold" grpId="5" nodeType="afterEffect">
                                  <p:stCondLst>
                                    <p:cond delay="0"/>
                                  </p:stCondLst>
                                  <p:childTnLst>
                                    <p:animMotion origin="layout" path="M 0.62205 -0.28356 L 0.61806 0.01042 " pathEditMode="relative" rAng="0" ptsTypes="AA">
                                      <p:cBhvr>
                                        <p:cTn id="32" dur="500" fill="hold"/>
                                        <p:tgtEl>
                                          <p:spTgt spid="6"/>
                                        </p:tgtEl>
                                        <p:attrNameLst>
                                          <p:attrName>ppt_x</p:attrName>
                                          <p:attrName>ppt_y</p:attrName>
                                        </p:attrNameLst>
                                      </p:cBhvr>
                                      <p:rCtr x="-2" y="1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6" grpId="0" animBg="1"/>
      <p:bldP spid="6" grpId="1" animBg="1"/>
      <p:bldP spid="6" grpId="2" animBg="1"/>
      <p:bldP spid="6" grpId="3" animBg="1"/>
      <p:bldP spid="6" grpId="4" animBg="1"/>
      <p:bldP spid="6" grpId="5"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投影片編號版面配置區 5"/>
          <p:cNvSpPr>
            <a:spLocks noGrp="1"/>
          </p:cNvSpPr>
          <p:nvPr>
            <p:ph type="sldNum" sz="quarter" idx="12"/>
          </p:nvPr>
        </p:nvSpPr>
        <p:spPr>
          <a:noFill/>
        </p:spPr>
        <p:txBody>
          <a:bodyPr/>
          <a:lstStyle/>
          <a:p>
            <a:fld id="{A8455D9E-1031-4BDD-85C8-B1A4E9209B28}" type="slidenum">
              <a:rPr lang="en-US" altLang="zh-TW" smtClean="0"/>
              <a:pPr/>
              <a:t>2</a:t>
            </a:fld>
            <a:endParaRPr lang="en-US" altLang="zh-TW"/>
          </a:p>
        </p:txBody>
      </p:sp>
      <p:sp>
        <p:nvSpPr>
          <p:cNvPr id="2" name="Content Placeholder 1">
            <a:extLst>
              <a:ext uri="{FF2B5EF4-FFF2-40B4-BE49-F238E27FC236}">
                <a16:creationId xmlns:a16="http://schemas.microsoft.com/office/drawing/2014/main" id="{F256B4D2-ACB1-624D-AC17-D67B52222656}"/>
              </a:ext>
            </a:extLst>
          </p:cNvPr>
          <p:cNvSpPr>
            <a:spLocks noGrp="1"/>
          </p:cNvSpPr>
          <p:nvPr>
            <p:ph idx="1"/>
          </p:nvPr>
        </p:nvSpPr>
        <p:spPr>
          <a:xfrm>
            <a:off x="457200" y="3086336"/>
            <a:ext cx="8229600" cy="3037668"/>
          </a:xfrm>
        </p:spPr>
        <p:txBody>
          <a:bodyPr>
            <a:normAutofit/>
          </a:bodyPr>
          <a:lstStyle/>
          <a:p>
            <a:pPr marL="0" indent="0">
              <a:buNone/>
            </a:pPr>
            <a:r>
              <a:rPr lang="en-US" sz="3200" b="1" i="1" dirty="0"/>
              <a:t>The course teaches you how to write “good” programs with a specific focus on solving computer design problems. You will gain “hands-on” experience in writing C++/Python code for implementing important data structures and algorithms …</a:t>
            </a:r>
          </a:p>
        </p:txBody>
      </p:sp>
      <p:pic>
        <p:nvPicPr>
          <p:cNvPr id="3" name="Picture 2">
            <a:extLst>
              <a:ext uri="{FF2B5EF4-FFF2-40B4-BE49-F238E27FC236}">
                <a16:creationId xmlns:a16="http://schemas.microsoft.com/office/drawing/2014/main" id="{2A861FC9-0DF1-864A-9A8E-4ED161F23F33}"/>
              </a:ext>
            </a:extLst>
          </p:cNvPr>
          <p:cNvPicPr>
            <a:picLocks noChangeAspect="1"/>
          </p:cNvPicPr>
          <p:nvPr/>
        </p:nvPicPr>
        <p:blipFill>
          <a:blip r:embed="rId3"/>
          <a:stretch>
            <a:fillRect/>
          </a:stretch>
        </p:blipFill>
        <p:spPr>
          <a:xfrm>
            <a:off x="4418650" y="508739"/>
            <a:ext cx="4268150" cy="2326986"/>
          </a:xfrm>
          <a:prstGeom prst="rect">
            <a:avLst/>
          </a:prstGeom>
        </p:spPr>
      </p:pic>
      <p:sp>
        <p:nvSpPr>
          <p:cNvPr id="4" name="TextBox 3">
            <a:extLst>
              <a:ext uri="{FF2B5EF4-FFF2-40B4-BE49-F238E27FC236}">
                <a16:creationId xmlns:a16="http://schemas.microsoft.com/office/drawing/2014/main" id="{2DF4108F-2DA0-8E47-B744-4010F6AB07E9}"/>
              </a:ext>
            </a:extLst>
          </p:cNvPr>
          <p:cNvSpPr txBox="1"/>
          <p:nvPr/>
        </p:nvSpPr>
        <p:spPr>
          <a:xfrm>
            <a:off x="457200" y="642554"/>
            <a:ext cx="3961450" cy="1384995"/>
          </a:xfrm>
          <a:prstGeom prst="rect">
            <a:avLst/>
          </a:prstGeom>
          <a:noFill/>
        </p:spPr>
        <p:txBody>
          <a:bodyPr wrap="square" rtlCol="0">
            <a:spAutoFit/>
          </a:bodyPr>
          <a:lstStyle/>
          <a:p>
            <a:r>
              <a:rPr lang="en-US" sz="2800" b="1" i="1" dirty="0">
                <a:solidFill>
                  <a:srgbClr val="FF0000"/>
                </a:solidFill>
              </a:rPr>
              <a:t>For those who didn’t attend the course last time …</a:t>
            </a:r>
          </a:p>
        </p:txBody>
      </p:sp>
    </p:spTree>
    <p:extLst>
      <p:ext uri="{BB962C8B-B14F-4D97-AF65-F5344CB8AC3E}">
        <p14:creationId xmlns:p14="http://schemas.microsoft.com/office/powerpoint/2010/main" val="2983216914"/>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A6FAB4-DB6A-4E46-AEA8-63A525000788}"/>
              </a:ext>
            </a:extLst>
          </p:cNvPr>
          <p:cNvSpPr>
            <a:spLocks noGrp="1"/>
          </p:cNvSpPr>
          <p:nvPr>
            <p:ph type="sldNum" sz="quarter" idx="12"/>
          </p:nvPr>
        </p:nvSpPr>
        <p:spPr/>
        <p:txBody>
          <a:bodyPr/>
          <a:lstStyle/>
          <a:p>
            <a:fld id="{4E77BC79-9480-1042-96E1-82B94DA0811E}" type="slidenum">
              <a:rPr lang="en-US" smtClean="0"/>
              <a:t>20</a:t>
            </a:fld>
            <a:endParaRPr lang="en-US"/>
          </a:p>
        </p:txBody>
      </p:sp>
      <p:sp>
        <p:nvSpPr>
          <p:cNvPr id="3" name="Title 2">
            <a:extLst>
              <a:ext uri="{FF2B5EF4-FFF2-40B4-BE49-F238E27FC236}">
                <a16:creationId xmlns:a16="http://schemas.microsoft.com/office/drawing/2014/main" id="{0095F566-5B20-E948-AAB5-3612DD3E9041}"/>
              </a:ext>
            </a:extLst>
          </p:cNvPr>
          <p:cNvSpPr>
            <a:spLocks noGrp="1"/>
          </p:cNvSpPr>
          <p:nvPr>
            <p:ph type="title"/>
          </p:nvPr>
        </p:nvSpPr>
        <p:spPr/>
        <p:txBody>
          <a:bodyPr/>
          <a:lstStyle/>
          <a:p>
            <a:r>
              <a:rPr lang="en-US" dirty="0"/>
              <a:t>Recursion Formula</a:t>
            </a:r>
          </a:p>
        </p:txBody>
      </p:sp>
      <p:pic>
        <p:nvPicPr>
          <p:cNvPr id="5" name="Picture 3">
            <a:extLst>
              <a:ext uri="{FF2B5EF4-FFF2-40B4-BE49-F238E27FC236}">
                <a16:creationId xmlns:a16="http://schemas.microsoft.com/office/drawing/2014/main" id="{799EC6EE-6AEF-124A-B384-C576AC02FC33}"/>
              </a:ext>
            </a:extLst>
          </p:cNvPr>
          <p:cNvPicPr>
            <a:picLocks noChangeAspect="1" noChangeArrowheads="1"/>
          </p:cNvPicPr>
          <p:nvPr/>
        </p:nvPicPr>
        <p:blipFill>
          <a:blip r:embed="rId3" cstate="print"/>
          <a:srcRect/>
          <a:stretch>
            <a:fillRect/>
          </a:stretch>
        </p:blipFill>
        <p:spPr bwMode="auto">
          <a:xfrm>
            <a:off x="714348" y="1428736"/>
            <a:ext cx="7358114" cy="4556546"/>
          </a:xfrm>
          <a:prstGeom prst="rect">
            <a:avLst/>
          </a:prstGeom>
          <a:noFill/>
          <a:ln w="9525">
            <a:noFill/>
            <a:miter lim="800000"/>
            <a:headEnd/>
            <a:tailEnd/>
          </a:ln>
        </p:spPr>
      </p:pic>
    </p:spTree>
    <p:extLst>
      <p:ext uri="{BB962C8B-B14F-4D97-AF65-F5344CB8AC3E}">
        <p14:creationId xmlns:p14="http://schemas.microsoft.com/office/powerpoint/2010/main" val="3089834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4231CC-6612-1E42-843C-B9FFB44F8ED8}"/>
              </a:ext>
            </a:extLst>
          </p:cNvPr>
          <p:cNvSpPr>
            <a:spLocks noGrp="1"/>
          </p:cNvSpPr>
          <p:nvPr>
            <p:ph type="sldNum" sz="quarter" idx="12"/>
          </p:nvPr>
        </p:nvSpPr>
        <p:spPr/>
        <p:txBody>
          <a:bodyPr/>
          <a:lstStyle/>
          <a:p>
            <a:fld id="{4E77BC79-9480-1042-96E1-82B94DA0811E}" type="slidenum">
              <a:rPr lang="en-US" smtClean="0"/>
              <a:t>21</a:t>
            </a:fld>
            <a:endParaRPr lang="en-US"/>
          </a:p>
        </p:txBody>
      </p:sp>
      <p:sp>
        <p:nvSpPr>
          <p:cNvPr id="3" name="Title 2">
            <a:extLst>
              <a:ext uri="{FF2B5EF4-FFF2-40B4-BE49-F238E27FC236}">
                <a16:creationId xmlns:a16="http://schemas.microsoft.com/office/drawing/2014/main" id="{242DD8F5-E2AD-4D40-B53C-F7EFD41901CC}"/>
              </a:ext>
            </a:extLst>
          </p:cNvPr>
          <p:cNvSpPr>
            <a:spLocks noGrp="1"/>
          </p:cNvSpPr>
          <p:nvPr>
            <p:ph type="title"/>
          </p:nvPr>
        </p:nvSpPr>
        <p:spPr/>
        <p:txBody>
          <a:bodyPr/>
          <a:lstStyle/>
          <a:p>
            <a:r>
              <a:rPr lang="en-US" dirty="0"/>
              <a:t>Divide and Conquer</a:t>
            </a:r>
          </a:p>
        </p:txBody>
      </p:sp>
      <p:sp>
        <p:nvSpPr>
          <p:cNvPr id="4" name="Content Placeholder 3">
            <a:extLst>
              <a:ext uri="{FF2B5EF4-FFF2-40B4-BE49-F238E27FC236}">
                <a16:creationId xmlns:a16="http://schemas.microsoft.com/office/drawing/2014/main" id="{447F0135-CEB2-E64C-959F-D9F2279EE3BA}"/>
              </a:ext>
            </a:extLst>
          </p:cNvPr>
          <p:cNvSpPr>
            <a:spLocks noGrp="1"/>
          </p:cNvSpPr>
          <p:nvPr>
            <p:ph idx="1"/>
          </p:nvPr>
        </p:nvSpPr>
        <p:spPr/>
        <p:txBody>
          <a:bodyPr/>
          <a:lstStyle/>
          <a:p>
            <a:r>
              <a:rPr lang="en-US" altLang="zh-TW" sz="2400" dirty="0"/>
              <a:t>Divide &amp; Conquer </a:t>
            </a:r>
          </a:p>
          <a:p>
            <a:pPr lvl="1"/>
            <a:r>
              <a:rPr lang="en-US" altLang="zh-TW" sz="2000" dirty="0">
                <a:solidFill>
                  <a:schemeClr val="accent5">
                    <a:lumMod val="75000"/>
                  </a:schemeClr>
                </a:solidFill>
              </a:rPr>
              <a:t>Divide: Divide the original problem into smaller subproblems</a:t>
            </a:r>
          </a:p>
          <a:p>
            <a:pPr lvl="1"/>
            <a:r>
              <a:rPr lang="en-US" altLang="zh-TW" sz="2000" dirty="0">
                <a:solidFill>
                  <a:schemeClr val="accent5">
                    <a:lumMod val="75000"/>
                  </a:schemeClr>
                </a:solidFill>
              </a:rPr>
              <a:t>Recurse: Solve each small subproblem recursively</a:t>
            </a:r>
          </a:p>
          <a:p>
            <a:pPr lvl="1"/>
            <a:r>
              <a:rPr lang="en-US" altLang="zh-TW" sz="2000" dirty="0">
                <a:solidFill>
                  <a:schemeClr val="accent5">
                    <a:lumMod val="75000"/>
                  </a:schemeClr>
                </a:solidFill>
              </a:rPr>
              <a:t>Conquer: Combine these subproblems all the way to the top</a:t>
            </a:r>
            <a:endParaRPr lang="en-US" altLang="zh-TW" sz="2000" b="1" dirty="0">
              <a:solidFill>
                <a:srgbClr val="FF0000"/>
              </a:solidFill>
            </a:endParaRPr>
          </a:p>
          <a:p>
            <a:r>
              <a:rPr lang="en-US" altLang="zh-TW" sz="2400" dirty="0"/>
              <a:t>Illustration</a:t>
            </a:r>
          </a:p>
          <a:p>
            <a:endParaRPr lang="en-US" dirty="0"/>
          </a:p>
        </p:txBody>
      </p:sp>
      <p:pic>
        <p:nvPicPr>
          <p:cNvPr id="5" name="Picture 2">
            <a:extLst>
              <a:ext uri="{FF2B5EF4-FFF2-40B4-BE49-F238E27FC236}">
                <a16:creationId xmlns:a16="http://schemas.microsoft.com/office/drawing/2014/main" id="{D9B901DA-2D92-384F-8054-60FC2E7C7FC4}"/>
              </a:ext>
            </a:extLst>
          </p:cNvPr>
          <p:cNvPicPr>
            <a:picLocks noChangeAspect="1" noChangeArrowheads="1"/>
          </p:cNvPicPr>
          <p:nvPr/>
        </p:nvPicPr>
        <p:blipFill>
          <a:blip r:embed="rId3" cstate="print"/>
          <a:srcRect/>
          <a:stretch>
            <a:fillRect/>
          </a:stretch>
        </p:blipFill>
        <p:spPr bwMode="auto">
          <a:xfrm>
            <a:off x="785786" y="3830436"/>
            <a:ext cx="3714776" cy="2165054"/>
          </a:xfrm>
          <a:prstGeom prst="rect">
            <a:avLst/>
          </a:prstGeom>
          <a:noFill/>
          <a:ln w="9525">
            <a:noFill/>
            <a:miter lim="800000"/>
            <a:headEnd/>
            <a:tailEnd/>
          </a:ln>
        </p:spPr>
      </p:pic>
      <p:grpSp>
        <p:nvGrpSpPr>
          <p:cNvPr id="6" name="Group 54">
            <a:extLst>
              <a:ext uri="{FF2B5EF4-FFF2-40B4-BE49-F238E27FC236}">
                <a16:creationId xmlns:a16="http://schemas.microsoft.com/office/drawing/2014/main" id="{A9A505FF-604B-F14C-8260-32604A983971}"/>
              </a:ext>
            </a:extLst>
          </p:cNvPr>
          <p:cNvGrpSpPr>
            <a:grpSpLocks/>
          </p:cNvGrpSpPr>
          <p:nvPr/>
        </p:nvGrpSpPr>
        <p:grpSpPr bwMode="auto">
          <a:xfrm>
            <a:off x="4714900" y="3857628"/>
            <a:ext cx="4000504" cy="2000264"/>
            <a:chOff x="3342" y="1584"/>
            <a:chExt cx="1698" cy="816"/>
          </a:xfrm>
        </p:grpSpPr>
        <p:sp>
          <p:nvSpPr>
            <p:cNvPr id="7" name="Oval 6">
              <a:extLst>
                <a:ext uri="{FF2B5EF4-FFF2-40B4-BE49-F238E27FC236}">
                  <a16:creationId xmlns:a16="http://schemas.microsoft.com/office/drawing/2014/main" id="{96BDD7F4-0002-7F49-A10F-9249BF924CD6}"/>
                </a:ext>
              </a:extLst>
            </p:cNvPr>
            <p:cNvSpPr>
              <a:spLocks noChangeArrowheads="1"/>
            </p:cNvSpPr>
            <p:nvPr/>
          </p:nvSpPr>
          <p:spPr bwMode="auto">
            <a:xfrm>
              <a:off x="4098" y="1584"/>
              <a:ext cx="213" cy="213"/>
            </a:xfrm>
            <a:prstGeom prst="ellipse">
              <a:avLst/>
            </a:prstGeom>
            <a:solidFill>
              <a:schemeClr val="accent1"/>
            </a:solidFill>
            <a:ln w="19050">
              <a:solidFill>
                <a:schemeClr val="tx1"/>
              </a:solidFill>
              <a:round/>
              <a:headEnd/>
              <a:tailEnd/>
            </a:ln>
            <a:effectLst/>
          </p:spPr>
          <p:txBody>
            <a:bodyPr wrap="none" lIns="0" tIns="0" rIns="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2000" b="0" i="0" u="none" strike="noStrike" kern="1200" cap="none" spc="0" normalizeH="0" baseline="0" noProof="0">
                <a:ln>
                  <a:noFill/>
                </a:ln>
                <a:solidFill>
                  <a:prstClr val="black"/>
                </a:solidFill>
                <a:effectLst/>
                <a:uLnTx/>
                <a:uFillTx/>
                <a:latin typeface="Times New Roman" pitchFamily="18" charset="0"/>
                <a:ea typeface="新細明體" panose="02020500000000000000" pitchFamily="18" charset="-120"/>
                <a:cs typeface="+mn-cs"/>
                <a:sym typeface="Symbol" pitchFamily="18" charset="2"/>
              </a:endParaRPr>
            </a:p>
          </p:txBody>
        </p:sp>
        <p:cxnSp>
          <p:nvCxnSpPr>
            <p:cNvPr id="8" name="AutoShape 16">
              <a:extLst>
                <a:ext uri="{FF2B5EF4-FFF2-40B4-BE49-F238E27FC236}">
                  <a16:creationId xmlns:a16="http://schemas.microsoft.com/office/drawing/2014/main" id="{E7BB794A-266A-4441-B513-97D1E523F222}"/>
                </a:ext>
              </a:extLst>
            </p:cNvPr>
            <p:cNvCxnSpPr>
              <a:cxnSpLocks noChangeShapeType="1"/>
              <a:stCxn id="12" idx="7"/>
              <a:endCxn id="7" idx="3"/>
            </p:cNvCxnSpPr>
            <p:nvPr/>
          </p:nvCxnSpPr>
          <p:spPr bwMode="auto">
            <a:xfrm flipV="1">
              <a:off x="3688" y="1772"/>
              <a:ext cx="441" cy="184"/>
            </a:xfrm>
            <a:prstGeom prst="straightConnector1">
              <a:avLst/>
            </a:prstGeom>
            <a:noFill/>
            <a:ln w="19050">
              <a:solidFill>
                <a:schemeClr val="tx1"/>
              </a:solidFill>
              <a:round/>
              <a:headEnd/>
              <a:tailEnd/>
            </a:ln>
            <a:effectLst/>
          </p:spPr>
        </p:cxnSp>
        <p:cxnSp>
          <p:nvCxnSpPr>
            <p:cNvPr id="9" name="AutoShape 17">
              <a:extLst>
                <a:ext uri="{FF2B5EF4-FFF2-40B4-BE49-F238E27FC236}">
                  <a16:creationId xmlns:a16="http://schemas.microsoft.com/office/drawing/2014/main" id="{843D5511-A398-1D4A-9EFB-922F4F06BF19}"/>
                </a:ext>
              </a:extLst>
            </p:cNvPr>
            <p:cNvCxnSpPr>
              <a:cxnSpLocks noChangeShapeType="1"/>
              <a:stCxn id="19" idx="0"/>
              <a:endCxn id="7" idx="4"/>
            </p:cNvCxnSpPr>
            <p:nvPr/>
          </p:nvCxnSpPr>
          <p:spPr bwMode="auto">
            <a:xfrm flipV="1">
              <a:off x="4198" y="1803"/>
              <a:ext cx="7" cy="122"/>
            </a:xfrm>
            <a:prstGeom prst="straightConnector1">
              <a:avLst/>
            </a:prstGeom>
            <a:noFill/>
            <a:ln w="19050">
              <a:solidFill>
                <a:schemeClr val="tx1"/>
              </a:solidFill>
              <a:round/>
              <a:headEnd/>
              <a:tailEnd/>
            </a:ln>
            <a:effectLst/>
          </p:spPr>
        </p:cxnSp>
        <p:cxnSp>
          <p:nvCxnSpPr>
            <p:cNvPr id="10" name="AutoShape 18">
              <a:extLst>
                <a:ext uri="{FF2B5EF4-FFF2-40B4-BE49-F238E27FC236}">
                  <a16:creationId xmlns:a16="http://schemas.microsoft.com/office/drawing/2014/main" id="{7956D335-5955-2144-9F9F-A2340173B159}"/>
                </a:ext>
              </a:extLst>
            </p:cNvPr>
            <p:cNvCxnSpPr>
              <a:cxnSpLocks noChangeShapeType="1"/>
              <a:stCxn id="13" idx="0"/>
              <a:endCxn id="12" idx="4"/>
            </p:cNvCxnSpPr>
            <p:nvPr/>
          </p:nvCxnSpPr>
          <p:spPr bwMode="auto">
            <a:xfrm flipV="1">
              <a:off x="3611" y="2150"/>
              <a:ext cx="2" cy="91"/>
            </a:xfrm>
            <a:prstGeom prst="straightConnector1">
              <a:avLst/>
            </a:prstGeom>
            <a:noFill/>
            <a:ln w="19050">
              <a:solidFill>
                <a:schemeClr val="tx1"/>
              </a:solidFill>
              <a:round/>
              <a:headEnd/>
              <a:tailEnd/>
            </a:ln>
            <a:effectLst/>
          </p:spPr>
        </p:cxnSp>
        <p:cxnSp>
          <p:nvCxnSpPr>
            <p:cNvPr id="11" name="AutoShape 19">
              <a:extLst>
                <a:ext uri="{FF2B5EF4-FFF2-40B4-BE49-F238E27FC236}">
                  <a16:creationId xmlns:a16="http://schemas.microsoft.com/office/drawing/2014/main" id="{E9D43468-A882-7746-A346-ACAE871D40D8}"/>
                </a:ext>
              </a:extLst>
            </p:cNvPr>
            <p:cNvCxnSpPr>
              <a:cxnSpLocks noChangeShapeType="1"/>
              <a:stCxn id="14" idx="0"/>
              <a:endCxn id="12" idx="3"/>
            </p:cNvCxnSpPr>
            <p:nvPr/>
          </p:nvCxnSpPr>
          <p:spPr bwMode="auto">
            <a:xfrm flipV="1">
              <a:off x="3419" y="2119"/>
              <a:ext cx="118" cy="122"/>
            </a:xfrm>
            <a:prstGeom prst="straightConnector1">
              <a:avLst/>
            </a:prstGeom>
            <a:noFill/>
            <a:ln w="19050">
              <a:solidFill>
                <a:schemeClr val="tx1"/>
              </a:solidFill>
              <a:round/>
              <a:headEnd/>
              <a:tailEnd/>
            </a:ln>
            <a:effectLst/>
          </p:spPr>
        </p:cxnSp>
        <p:sp>
          <p:nvSpPr>
            <p:cNvPr id="12" name="Oval 24">
              <a:extLst>
                <a:ext uri="{FF2B5EF4-FFF2-40B4-BE49-F238E27FC236}">
                  <a16:creationId xmlns:a16="http://schemas.microsoft.com/office/drawing/2014/main" id="{30C8F18C-E2A4-C145-B775-C47CB153DB63}"/>
                </a:ext>
              </a:extLst>
            </p:cNvPr>
            <p:cNvSpPr>
              <a:spLocks noChangeArrowheads="1"/>
            </p:cNvSpPr>
            <p:nvPr/>
          </p:nvSpPr>
          <p:spPr bwMode="auto">
            <a:xfrm>
              <a:off x="3506" y="1931"/>
              <a:ext cx="213" cy="213"/>
            </a:xfrm>
            <a:prstGeom prst="ellipse">
              <a:avLst/>
            </a:prstGeom>
            <a:solidFill>
              <a:schemeClr val="accent1"/>
            </a:solidFill>
            <a:ln w="19050">
              <a:solidFill>
                <a:schemeClr val="tx1"/>
              </a:solidFill>
              <a:round/>
              <a:headEnd/>
              <a:tailEnd/>
            </a:ln>
            <a:effectLst/>
          </p:spPr>
          <p:txBody>
            <a:bodyPr wrap="none" lIns="0" tIns="0" rIns="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2000" b="0" i="0" u="none" strike="noStrike" kern="1200" cap="none" spc="0" normalizeH="0" baseline="0" noProof="0">
                <a:ln>
                  <a:noFill/>
                </a:ln>
                <a:solidFill>
                  <a:prstClr val="black"/>
                </a:solidFill>
                <a:effectLst/>
                <a:uLnTx/>
                <a:uFillTx/>
                <a:latin typeface="Times New Roman" pitchFamily="18" charset="0"/>
                <a:ea typeface="新細明體" panose="02020500000000000000" pitchFamily="18" charset="-120"/>
                <a:cs typeface="+mn-cs"/>
                <a:sym typeface="Symbol" pitchFamily="18" charset="2"/>
              </a:endParaRPr>
            </a:p>
          </p:txBody>
        </p:sp>
        <p:sp>
          <p:nvSpPr>
            <p:cNvPr id="13" name="Rectangle 31">
              <a:extLst>
                <a:ext uri="{FF2B5EF4-FFF2-40B4-BE49-F238E27FC236}">
                  <a16:creationId xmlns:a16="http://schemas.microsoft.com/office/drawing/2014/main" id="{37DE75E4-BAC0-5B43-A6AD-B1A49076C651}"/>
                </a:ext>
              </a:extLst>
            </p:cNvPr>
            <p:cNvSpPr>
              <a:spLocks noChangeAspect="1" noChangeArrowheads="1"/>
            </p:cNvSpPr>
            <p:nvPr/>
          </p:nvSpPr>
          <p:spPr bwMode="auto">
            <a:xfrm>
              <a:off x="3534" y="2247"/>
              <a:ext cx="153" cy="153"/>
            </a:xfrm>
            <a:prstGeom prst="rect">
              <a:avLst/>
            </a:prstGeom>
            <a:solidFill>
              <a:schemeClr val="folHlink"/>
            </a:solidFill>
            <a:ln w="19050">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4" name="Rectangle 36">
              <a:extLst>
                <a:ext uri="{FF2B5EF4-FFF2-40B4-BE49-F238E27FC236}">
                  <a16:creationId xmlns:a16="http://schemas.microsoft.com/office/drawing/2014/main" id="{148F4E0E-2822-1A4D-AC62-BFDDA025863E}"/>
                </a:ext>
              </a:extLst>
            </p:cNvPr>
            <p:cNvSpPr>
              <a:spLocks noChangeAspect="1" noChangeArrowheads="1"/>
            </p:cNvSpPr>
            <p:nvPr/>
          </p:nvSpPr>
          <p:spPr bwMode="auto">
            <a:xfrm>
              <a:off x="3342" y="2247"/>
              <a:ext cx="153" cy="153"/>
            </a:xfrm>
            <a:prstGeom prst="rect">
              <a:avLst/>
            </a:prstGeom>
            <a:solidFill>
              <a:schemeClr val="folHlink"/>
            </a:solidFill>
            <a:ln w="19050">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5" name="Rectangle 37">
              <a:extLst>
                <a:ext uri="{FF2B5EF4-FFF2-40B4-BE49-F238E27FC236}">
                  <a16:creationId xmlns:a16="http://schemas.microsoft.com/office/drawing/2014/main" id="{1DB16E23-1172-EA43-83E6-A8463D8B1497}"/>
                </a:ext>
              </a:extLst>
            </p:cNvPr>
            <p:cNvSpPr>
              <a:spLocks noChangeAspect="1" noChangeArrowheads="1"/>
            </p:cNvSpPr>
            <p:nvPr/>
          </p:nvSpPr>
          <p:spPr bwMode="auto">
            <a:xfrm>
              <a:off x="3726" y="2247"/>
              <a:ext cx="153" cy="153"/>
            </a:xfrm>
            <a:prstGeom prst="rect">
              <a:avLst/>
            </a:prstGeom>
            <a:solidFill>
              <a:schemeClr val="folHlink"/>
            </a:solidFill>
            <a:ln w="19050">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cxnSp>
          <p:nvCxnSpPr>
            <p:cNvPr id="16" name="AutoShape 38">
              <a:extLst>
                <a:ext uri="{FF2B5EF4-FFF2-40B4-BE49-F238E27FC236}">
                  <a16:creationId xmlns:a16="http://schemas.microsoft.com/office/drawing/2014/main" id="{40D1CF9F-01A9-D240-81E7-B30B21C22A42}"/>
                </a:ext>
              </a:extLst>
            </p:cNvPr>
            <p:cNvCxnSpPr>
              <a:cxnSpLocks noChangeShapeType="1"/>
              <a:stCxn id="15" idx="0"/>
              <a:endCxn id="12" idx="5"/>
            </p:cNvCxnSpPr>
            <p:nvPr/>
          </p:nvCxnSpPr>
          <p:spPr bwMode="auto">
            <a:xfrm flipH="1" flipV="1">
              <a:off x="3688" y="2119"/>
              <a:ext cx="115" cy="122"/>
            </a:xfrm>
            <a:prstGeom prst="straightConnector1">
              <a:avLst/>
            </a:prstGeom>
            <a:noFill/>
            <a:ln w="19050">
              <a:solidFill>
                <a:schemeClr val="tx1"/>
              </a:solidFill>
              <a:round/>
              <a:headEnd/>
              <a:tailEnd/>
            </a:ln>
            <a:effectLst/>
          </p:spPr>
        </p:cxnSp>
        <p:cxnSp>
          <p:nvCxnSpPr>
            <p:cNvPr id="17" name="AutoShape 39">
              <a:extLst>
                <a:ext uri="{FF2B5EF4-FFF2-40B4-BE49-F238E27FC236}">
                  <a16:creationId xmlns:a16="http://schemas.microsoft.com/office/drawing/2014/main" id="{88618697-FB83-4D48-8A46-B61AE7D98B4C}"/>
                </a:ext>
              </a:extLst>
            </p:cNvPr>
            <p:cNvCxnSpPr>
              <a:cxnSpLocks noChangeShapeType="1"/>
              <a:stCxn id="20" idx="0"/>
              <a:endCxn id="19" idx="4"/>
            </p:cNvCxnSpPr>
            <p:nvPr/>
          </p:nvCxnSpPr>
          <p:spPr bwMode="auto">
            <a:xfrm flipV="1">
              <a:off x="4196" y="2150"/>
              <a:ext cx="2" cy="91"/>
            </a:xfrm>
            <a:prstGeom prst="straightConnector1">
              <a:avLst/>
            </a:prstGeom>
            <a:noFill/>
            <a:ln w="19050">
              <a:solidFill>
                <a:schemeClr val="tx1"/>
              </a:solidFill>
              <a:round/>
              <a:headEnd/>
              <a:tailEnd/>
            </a:ln>
            <a:effectLst/>
          </p:spPr>
        </p:cxnSp>
        <p:cxnSp>
          <p:nvCxnSpPr>
            <p:cNvPr id="18" name="AutoShape 40">
              <a:extLst>
                <a:ext uri="{FF2B5EF4-FFF2-40B4-BE49-F238E27FC236}">
                  <a16:creationId xmlns:a16="http://schemas.microsoft.com/office/drawing/2014/main" id="{33185210-AD3A-1F48-8CAB-12E4CC09FB13}"/>
                </a:ext>
              </a:extLst>
            </p:cNvPr>
            <p:cNvCxnSpPr>
              <a:cxnSpLocks noChangeShapeType="1"/>
              <a:stCxn id="21" idx="0"/>
              <a:endCxn id="19" idx="3"/>
            </p:cNvCxnSpPr>
            <p:nvPr/>
          </p:nvCxnSpPr>
          <p:spPr bwMode="auto">
            <a:xfrm flipV="1">
              <a:off x="4004" y="2119"/>
              <a:ext cx="118" cy="122"/>
            </a:xfrm>
            <a:prstGeom prst="straightConnector1">
              <a:avLst/>
            </a:prstGeom>
            <a:noFill/>
            <a:ln w="19050">
              <a:solidFill>
                <a:schemeClr val="tx1"/>
              </a:solidFill>
              <a:round/>
              <a:headEnd/>
              <a:tailEnd/>
            </a:ln>
            <a:effectLst/>
          </p:spPr>
        </p:cxnSp>
        <p:sp>
          <p:nvSpPr>
            <p:cNvPr id="19" name="Oval 41">
              <a:extLst>
                <a:ext uri="{FF2B5EF4-FFF2-40B4-BE49-F238E27FC236}">
                  <a16:creationId xmlns:a16="http://schemas.microsoft.com/office/drawing/2014/main" id="{42351D40-67B0-094D-88BB-92CF9F07E764}"/>
                </a:ext>
              </a:extLst>
            </p:cNvPr>
            <p:cNvSpPr>
              <a:spLocks noChangeArrowheads="1"/>
            </p:cNvSpPr>
            <p:nvPr/>
          </p:nvSpPr>
          <p:spPr bwMode="auto">
            <a:xfrm>
              <a:off x="4091" y="1931"/>
              <a:ext cx="213" cy="213"/>
            </a:xfrm>
            <a:prstGeom prst="ellipse">
              <a:avLst/>
            </a:prstGeom>
            <a:solidFill>
              <a:schemeClr val="accent1"/>
            </a:solidFill>
            <a:ln w="19050">
              <a:solidFill>
                <a:schemeClr val="tx1"/>
              </a:solidFill>
              <a:round/>
              <a:headEnd/>
              <a:tailEnd/>
            </a:ln>
            <a:effectLst/>
          </p:spPr>
          <p:txBody>
            <a:bodyPr wrap="none" lIns="0" tIns="0" rIns="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2000" b="0" i="0" u="none" strike="noStrike" kern="1200" cap="none" spc="0" normalizeH="0" baseline="0" noProof="0">
                <a:ln>
                  <a:noFill/>
                </a:ln>
                <a:solidFill>
                  <a:prstClr val="black"/>
                </a:solidFill>
                <a:effectLst/>
                <a:uLnTx/>
                <a:uFillTx/>
                <a:latin typeface="Times New Roman" pitchFamily="18" charset="0"/>
                <a:ea typeface="新細明體" panose="02020500000000000000" pitchFamily="18" charset="-120"/>
                <a:cs typeface="+mn-cs"/>
                <a:sym typeface="Symbol" pitchFamily="18" charset="2"/>
              </a:endParaRPr>
            </a:p>
          </p:txBody>
        </p:sp>
        <p:sp>
          <p:nvSpPr>
            <p:cNvPr id="20" name="Rectangle 42">
              <a:extLst>
                <a:ext uri="{FF2B5EF4-FFF2-40B4-BE49-F238E27FC236}">
                  <a16:creationId xmlns:a16="http://schemas.microsoft.com/office/drawing/2014/main" id="{3AD41C48-1D99-4942-A87C-7561F7E0ABAD}"/>
                </a:ext>
              </a:extLst>
            </p:cNvPr>
            <p:cNvSpPr>
              <a:spLocks noChangeAspect="1" noChangeArrowheads="1"/>
            </p:cNvSpPr>
            <p:nvPr/>
          </p:nvSpPr>
          <p:spPr bwMode="auto">
            <a:xfrm>
              <a:off x="4119" y="2247"/>
              <a:ext cx="153" cy="153"/>
            </a:xfrm>
            <a:prstGeom prst="rect">
              <a:avLst/>
            </a:prstGeom>
            <a:solidFill>
              <a:schemeClr val="folHlink"/>
            </a:solidFill>
            <a:ln w="19050">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21" name="Rectangle 43">
              <a:extLst>
                <a:ext uri="{FF2B5EF4-FFF2-40B4-BE49-F238E27FC236}">
                  <a16:creationId xmlns:a16="http://schemas.microsoft.com/office/drawing/2014/main" id="{6C96D1AD-FFF4-9E49-840F-46DDACB7BF70}"/>
                </a:ext>
              </a:extLst>
            </p:cNvPr>
            <p:cNvSpPr>
              <a:spLocks noChangeAspect="1" noChangeArrowheads="1"/>
            </p:cNvSpPr>
            <p:nvPr/>
          </p:nvSpPr>
          <p:spPr bwMode="auto">
            <a:xfrm>
              <a:off x="3927" y="2247"/>
              <a:ext cx="153" cy="153"/>
            </a:xfrm>
            <a:prstGeom prst="rect">
              <a:avLst/>
            </a:prstGeom>
            <a:solidFill>
              <a:schemeClr val="folHlink"/>
            </a:solidFill>
            <a:ln w="19050">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22" name="Rectangle 44">
              <a:extLst>
                <a:ext uri="{FF2B5EF4-FFF2-40B4-BE49-F238E27FC236}">
                  <a16:creationId xmlns:a16="http://schemas.microsoft.com/office/drawing/2014/main" id="{0558612F-E5EC-7B4B-B2E4-BB848513AC51}"/>
                </a:ext>
              </a:extLst>
            </p:cNvPr>
            <p:cNvSpPr>
              <a:spLocks noChangeAspect="1" noChangeArrowheads="1"/>
            </p:cNvSpPr>
            <p:nvPr/>
          </p:nvSpPr>
          <p:spPr bwMode="auto">
            <a:xfrm>
              <a:off x="4311" y="2247"/>
              <a:ext cx="153" cy="153"/>
            </a:xfrm>
            <a:prstGeom prst="rect">
              <a:avLst/>
            </a:prstGeom>
            <a:solidFill>
              <a:schemeClr val="folHlink"/>
            </a:solidFill>
            <a:ln w="19050">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cxnSp>
          <p:nvCxnSpPr>
            <p:cNvPr id="23" name="AutoShape 45">
              <a:extLst>
                <a:ext uri="{FF2B5EF4-FFF2-40B4-BE49-F238E27FC236}">
                  <a16:creationId xmlns:a16="http://schemas.microsoft.com/office/drawing/2014/main" id="{B5854078-6B4A-EA4F-B20F-207C6EA6ABDB}"/>
                </a:ext>
              </a:extLst>
            </p:cNvPr>
            <p:cNvCxnSpPr>
              <a:cxnSpLocks noChangeShapeType="1"/>
              <a:stCxn id="22" idx="0"/>
              <a:endCxn id="19" idx="5"/>
            </p:cNvCxnSpPr>
            <p:nvPr/>
          </p:nvCxnSpPr>
          <p:spPr bwMode="auto">
            <a:xfrm flipH="1" flipV="1">
              <a:off x="4273" y="2119"/>
              <a:ext cx="115" cy="122"/>
            </a:xfrm>
            <a:prstGeom prst="straightConnector1">
              <a:avLst/>
            </a:prstGeom>
            <a:noFill/>
            <a:ln w="19050">
              <a:solidFill>
                <a:schemeClr val="tx1"/>
              </a:solidFill>
              <a:round/>
              <a:headEnd/>
              <a:tailEnd/>
            </a:ln>
            <a:effectLst/>
          </p:spPr>
        </p:cxnSp>
        <p:cxnSp>
          <p:nvCxnSpPr>
            <p:cNvPr id="24" name="AutoShape 46">
              <a:extLst>
                <a:ext uri="{FF2B5EF4-FFF2-40B4-BE49-F238E27FC236}">
                  <a16:creationId xmlns:a16="http://schemas.microsoft.com/office/drawing/2014/main" id="{59019235-E0BE-0244-8C35-321B6F06EA05}"/>
                </a:ext>
              </a:extLst>
            </p:cNvPr>
            <p:cNvCxnSpPr>
              <a:cxnSpLocks noChangeShapeType="1"/>
              <a:stCxn id="27" idx="0"/>
              <a:endCxn id="26" idx="4"/>
            </p:cNvCxnSpPr>
            <p:nvPr/>
          </p:nvCxnSpPr>
          <p:spPr bwMode="auto">
            <a:xfrm flipV="1">
              <a:off x="4772" y="2150"/>
              <a:ext cx="2" cy="91"/>
            </a:xfrm>
            <a:prstGeom prst="straightConnector1">
              <a:avLst/>
            </a:prstGeom>
            <a:noFill/>
            <a:ln w="19050">
              <a:solidFill>
                <a:schemeClr val="tx1"/>
              </a:solidFill>
              <a:round/>
              <a:headEnd/>
              <a:tailEnd/>
            </a:ln>
            <a:effectLst/>
          </p:spPr>
        </p:cxnSp>
        <p:cxnSp>
          <p:nvCxnSpPr>
            <p:cNvPr id="25" name="AutoShape 47">
              <a:extLst>
                <a:ext uri="{FF2B5EF4-FFF2-40B4-BE49-F238E27FC236}">
                  <a16:creationId xmlns:a16="http://schemas.microsoft.com/office/drawing/2014/main" id="{76F3F2AD-E95E-AD43-B687-1AB2E42F269C}"/>
                </a:ext>
              </a:extLst>
            </p:cNvPr>
            <p:cNvCxnSpPr>
              <a:cxnSpLocks noChangeShapeType="1"/>
              <a:stCxn id="28" idx="0"/>
              <a:endCxn id="26" idx="3"/>
            </p:cNvCxnSpPr>
            <p:nvPr/>
          </p:nvCxnSpPr>
          <p:spPr bwMode="auto">
            <a:xfrm flipV="1">
              <a:off x="4580" y="2119"/>
              <a:ext cx="118" cy="122"/>
            </a:xfrm>
            <a:prstGeom prst="straightConnector1">
              <a:avLst/>
            </a:prstGeom>
            <a:noFill/>
            <a:ln w="19050">
              <a:solidFill>
                <a:schemeClr val="tx1"/>
              </a:solidFill>
              <a:round/>
              <a:headEnd/>
              <a:tailEnd/>
            </a:ln>
            <a:effectLst/>
          </p:spPr>
        </p:cxnSp>
        <p:sp>
          <p:nvSpPr>
            <p:cNvPr id="26" name="Oval 48">
              <a:extLst>
                <a:ext uri="{FF2B5EF4-FFF2-40B4-BE49-F238E27FC236}">
                  <a16:creationId xmlns:a16="http://schemas.microsoft.com/office/drawing/2014/main" id="{B793832B-F953-DD46-A8DB-0B536AF93EAF}"/>
                </a:ext>
              </a:extLst>
            </p:cNvPr>
            <p:cNvSpPr>
              <a:spLocks noChangeArrowheads="1"/>
            </p:cNvSpPr>
            <p:nvPr/>
          </p:nvSpPr>
          <p:spPr bwMode="auto">
            <a:xfrm>
              <a:off x="4667" y="1931"/>
              <a:ext cx="213" cy="213"/>
            </a:xfrm>
            <a:prstGeom prst="ellipse">
              <a:avLst/>
            </a:prstGeom>
            <a:solidFill>
              <a:schemeClr val="accent1"/>
            </a:solidFill>
            <a:ln w="19050">
              <a:solidFill>
                <a:schemeClr val="tx1"/>
              </a:solidFill>
              <a:round/>
              <a:headEnd/>
              <a:tailEnd/>
            </a:ln>
            <a:effectLst/>
          </p:spPr>
          <p:txBody>
            <a:bodyPr wrap="none" lIns="0" tIns="0" rIns="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2000" b="0" i="0" u="none" strike="noStrike" kern="1200" cap="none" spc="0" normalizeH="0" baseline="0" noProof="0">
                <a:ln>
                  <a:noFill/>
                </a:ln>
                <a:solidFill>
                  <a:prstClr val="black"/>
                </a:solidFill>
                <a:effectLst/>
                <a:uLnTx/>
                <a:uFillTx/>
                <a:latin typeface="Times New Roman" pitchFamily="18" charset="0"/>
                <a:ea typeface="新細明體" panose="02020500000000000000" pitchFamily="18" charset="-120"/>
                <a:cs typeface="+mn-cs"/>
                <a:sym typeface="Symbol" pitchFamily="18" charset="2"/>
              </a:endParaRPr>
            </a:p>
          </p:txBody>
        </p:sp>
        <p:sp>
          <p:nvSpPr>
            <p:cNvPr id="27" name="Rectangle 49">
              <a:extLst>
                <a:ext uri="{FF2B5EF4-FFF2-40B4-BE49-F238E27FC236}">
                  <a16:creationId xmlns:a16="http://schemas.microsoft.com/office/drawing/2014/main" id="{3412C80F-D52E-344F-8092-90AFE0DF801A}"/>
                </a:ext>
              </a:extLst>
            </p:cNvPr>
            <p:cNvSpPr>
              <a:spLocks noChangeAspect="1" noChangeArrowheads="1"/>
            </p:cNvSpPr>
            <p:nvPr/>
          </p:nvSpPr>
          <p:spPr bwMode="auto">
            <a:xfrm>
              <a:off x="4695" y="2247"/>
              <a:ext cx="153" cy="153"/>
            </a:xfrm>
            <a:prstGeom prst="rect">
              <a:avLst/>
            </a:prstGeom>
            <a:solidFill>
              <a:schemeClr val="folHlink"/>
            </a:solidFill>
            <a:ln w="19050">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28" name="Rectangle 50">
              <a:extLst>
                <a:ext uri="{FF2B5EF4-FFF2-40B4-BE49-F238E27FC236}">
                  <a16:creationId xmlns:a16="http://schemas.microsoft.com/office/drawing/2014/main" id="{15F954A2-26DF-7A41-B244-B2A6150E4F41}"/>
                </a:ext>
              </a:extLst>
            </p:cNvPr>
            <p:cNvSpPr>
              <a:spLocks noChangeAspect="1" noChangeArrowheads="1"/>
            </p:cNvSpPr>
            <p:nvPr/>
          </p:nvSpPr>
          <p:spPr bwMode="auto">
            <a:xfrm>
              <a:off x="4503" y="2247"/>
              <a:ext cx="153" cy="153"/>
            </a:xfrm>
            <a:prstGeom prst="rect">
              <a:avLst/>
            </a:prstGeom>
            <a:solidFill>
              <a:schemeClr val="folHlink"/>
            </a:solidFill>
            <a:ln w="19050">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29" name="Rectangle 51">
              <a:extLst>
                <a:ext uri="{FF2B5EF4-FFF2-40B4-BE49-F238E27FC236}">
                  <a16:creationId xmlns:a16="http://schemas.microsoft.com/office/drawing/2014/main" id="{D6F5A22E-7681-8740-BDA7-E05C88D82E24}"/>
                </a:ext>
              </a:extLst>
            </p:cNvPr>
            <p:cNvSpPr>
              <a:spLocks noChangeAspect="1" noChangeArrowheads="1"/>
            </p:cNvSpPr>
            <p:nvPr/>
          </p:nvSpPr>
          <p:spPr bwMode="auto">
            <a:xfrm>
              <a:off x="4887" y="2247"/>
              <a:ext cx="153" cy="153"/>
            </a:xfrm>
            <a:prstGeom prst="rect">
              <a:avLst/>
            </a:prstGeom>
            <a:solidFill>
              <a:schemeClr val="folHlink"/>
            </a:solidFill>
            <a:ln w="19050">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cxnSp>
          <p:nvCxnSpPr>
            <p:cNvPr id="30" name="AutoShape 52">
              <a:extLst>
                <a:ext uri="{FF2B5EF4-FFF2-40B4-BE49-F238E27FC236}">
                  <a16:creationId xmlns:a16="http://schemas.microsoft.com/office/drawing/2014/main" id="{02D41B27-AD00-6B4C-8329-3FF2923DD061}"/>
                </a:ext>
              </a:extLst>
            </p:cNvPr>
            <p:cNvCxnSpPr>
              <a:cxnSpLocks noChangeShapeType="1"/>
              <a:stCxn id="29" idx="0"/>
              <a:endCxn id="26" idx="5"/>
            </p:cNvCxnSpPr>
            <p:nvPr/>
          </p:nvCxnSpPr>
          <p:spPr bwMode="auto">
            <a:xfrm flipH="1" flipV="1">
              <a:off x="4849" y="2119"/>
              <a:ext cx="115" cy="122"/>
            </a:xfrm>
            <a:prstGeom prst="straightConnector1">
              <a:avLst/>
            </a:prstGeom>
            <a:noFill/>
            <a:ln w="19050">
              <a:solidFill>
                <a:schemeClr val="tx1"/>
              </a:solidFill>
              <a:round/>
              <a:headEnd/>
              <a:tailEnd/>
            </a:ln>
            <a:effectLst/>
          </p:spPr>
        </p:cxnSp>
        <p:cxnSp>
          <p:nvCxnSpPr>
            <p:cNvPr id="31" name="AutoShape 53">
              <a:extLst>
                <a:ext uri="{FF2B5EF4-FFF2-40B4-BE49-F238E27FC236}">
                  <a16:creationId xmlns:a16="http://schemas.microsoft.com/office/drawing/2014/main" id="{64C2BFC5-5443-C24E-A151-BF9F812AD3B7}"/>
                </a:ext>
              </a:extLst>
            </p:cNvPr>
            <p:cNvCxnSpPr>
              <a:cxnSpLocks noChangeShapeType="1"/>
              <a:stCxn id="7" idx="5"/>
              <a:endCxn id="26" idx="1"/>
            </p:cNvCxnSpPr>
            <p:nvPr/>
          </p:nvCxnSpPr>
          <p:spPr bwMode="auto">
            <a:xfrm>
              <a:off x="4280" y="1772"/>
              <a:ext cx="418" cy="184"/>
            </a:xfrm>
            <a:prstGeom prst="straightConnector1">
              <a:avLst/>
            </a:prstGeom>
            <a:noFill/>
            <a:ln w="19050">
              <a:solidFill>
                <a:schemeClr val="tx1"/>
              </a:solidFill>
              <a:round/>
              <a:headEnd/>
              <a:tailEnd/>
            </a:ln>
            <a:effectLst/>
          </p:spPr>
        </p:cxnSp>
      </p:grpSp>
      <p:sp>
        <p:nvSpPr>
          <p:cNvPr id="32" name="TextBox 31">
            <a:extLst>
              <a:ext uri="{FF2B5EF4-FFF2-40B4-BE49-F238E27FC236}">
                <a16:creationId xmlns:a16="http://schemas.microsoft.com/office/drawing/2014/main" id="{B3E0BCDE-0154-CA41-8159-6523AD51E4AF}"/>
              </a:ext>
            </a:extLst>
          </p:cNvPr>
          <p:cNvSpPr txBox="1"/>
          <p:nvPr/>
        </p:nvSpPr>
        <p:spPr>
          <a:xfrm>
            <a:off x="3051489" y="5574602"/>
            <a:ext cx="1402435" cy="369332"/>
          </a:xfrm>
          <a:prstGeom prst="rect">
            <a:avLst/>
          </a:prstGeom>
          <a:solidFill>
            <a:srgbClr val="FF0000"/>
          </a:solidFill>
        </p:spPr>
        <p:txBody>
          <a:bodyPr wrap="none" rtlCol="0">
            <a:spAutoFit/>
          </a:bodyPr>
          <a:lstStyle/>
          <a:p>
            <a:r>
              <a:rPr lang="en-US" dirty="0">
                <a:solidFill>
                  <a:schemeClr val="bg1"/>
                </a:solidFill>
              </a:rPr>
              <a:t>subproblems</a:t>
            </a:r>
          </a:p>
        </p:txBody>
      </p:sp>
    </p:spTree>
    <p:extLst>
      <p:ext uri="{BB962C8B-B14F-4D97-AF65-F5344CB8AC3E}">
        <p14:creationId xmlns:p14="http://schemas.microsoft.com/office/powerpoint/2010/main" val="2249401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39EA0D-391C-F344-B81E-77CB63164A5F}"/>
              </a:ext>
            </a:extLst>
          </p:cNvPr>
          <p:cNvSpPr>
            <a:spLocks noGrp="1"/>
          </p:cNvSpPr>
          <p:nvPr>
            <p:ph type="sldNum" sz="quarter" idx="12"/>
          </p:nvPr>
        </p:nvSpPr>
        <p:spPr/>
        <p:txBody>
          <a:bodyPr/>
          <a:lstStyle/>
          <a:p>
            <a:fld id="{4E77BC79-9480-1042-96E1-82B94DA0811E}" type="slidenum">
              <a:rPr lang="en-US" smtClean="0"/>
              <a:t>22</a:t>
            </a:fld>
            <a:endParaRPr lang="en-US"/>
          </a:p>
        </p:txBody>
      </p:sp>
      <p:sp>
        <p:nvSpPr>
          <p:cNvPr id="3" name="Title 2">
            <a:extLst>
              <a:ext uri="{FF2B5EF4-FFF2-40B4-BE49-F238E27FC236}">
                <a16:creationId xmlns:a16="http://schemas.microsoft.com/office/drawing/2014/main" id="{FA5FFA3B-8509-7A4F-B59B-CC42D844CEE6}"/>
              </a:ext>
            </a:extLst>
          </p:cNvPr>
          <p:cNvSpPr>
            <a:spLocks noGrp="1"/>
          </p:cNvSpPr>
          <p:nvPr>
            <p:ph type="title"/>
          </p:nvPr>
        </p:nvSpPr>
        <p:spPr/>
        <p:txBody>
          <a:bodyPr>
            <a:normAutofit fontScale="90000"/>
          </a:bodyPr>
          <a:lstStyle/>
          <a:p>
            <a:r>
              <a:rPr lang="en-US" dirty="0"/>
              <a:t>Time Complexity of Divide and Conquer</a:t>
            </a:r>
          </a:p>
        </p:txBody>
      </p:sp>
      <p:sp>
        <p:nvSpPr>
          <p:cNvPr id="4" name="Content Placeholder 3">
            <a:extLst>
              <a:ext uri="{FF2B5EF4-FFF2-40B4-BE49-F238E27FC236}">
                <a16:creationId xmlns:a16="http://schemas.microsoft.com/office/drawing/2014/main" id="{FD59BC10-4403-2D4E-845D-A0CC3ADEE664}"/>
              </a:ext>
            </a:extLst>
          </p:cNvPr>
          <p:cNvSpPr>
            <a:spLocks noGrp="1"/>
          </p:cNvSpPr>
          <p:nvPr>
            <p:ph idx="1"/>
          </p:nvPr>
        </p:nvSpPr>
        <p:spPr/>
        <p:txBody>
          <a:bodyPr/>
          <a:lstStyle/>
          <a:p>
            <a:r>
              <a:rPr lang="en-US" altLang="zh-TW" sz="2400" dirty="0"/>
              <a:t>Time Complexity Analysis of D&amp;C</a:t>
            </a:r>
          </a:p>
          <a:p>
            <a:pPr lvl="1"/>
            <a:r>
              <a:rPr lang="en-US" altLang="zh-TW" sz="2000" dirty="0"/>
              <a:t>Usually </a:t>
            </a:r>
            <a:r>
              <a:rPr lang="en-US" altLang="zh-TW" sz="2000" dirty="0" err="1"/>
              <a:t>Nlog</a:t>
            </a:r>
            <a:r>
              <a:rPr lang="en-US" altLang="zh-TW" sz="2000" dirty="0"/>
              <a:t>(N) time</a:t>
            </a:r>
          </a:p>
          <a:p>
            <a:pPr lvl="1"/>
            <a:endParaRPr lang="en-US" altLang="zh-TW" sz="2000" dirty="0"/>
          </a:p>
          <a:p>
            <a:pPr lvl="1"/>
            <a:endParaRPr lang="en-US" altLang="zh-TW" sz="2000" dirty="0"/>
          </a:p>
          <a:p>
            <a:pPr lvl="1"/>
            <a:endParaRPr lang="en-US" altLang="zh-TW" sz="2000" dirty="0"/>
          </a:p>
          <a:p>
            <a:pPr lvl="1"/>
            <a:endParaRPr lang="en-US" altLang="zh-TW" sz="2000" dirty="0"/>
          </a:p>
          <a:p>
            <a:pPr lvl="1"/>
            <a:endParaRPr lang="en-US" altLang="zh-TW" sz="2000" dirty="0"/>
          </a:p>
          <a:p>
            <a:pPr lvl="1"/>
            <a:r>
              <a:rPr lang="en-US" altLang="zh-TW" sz="2000" dirty="0"/>
              <a:t>k: the divided size</a:t>
            </a:r>
          </a:p>
          <a:p>
            <a:pPr lvl="1"/>
            <a:r>
              <a:rPr lang="en-US" altLang="zh-TW" sz="2000" dirty="0"/>
              <a:t>s: split</a:t>
            </a:r>
          </a:p>
          <a:p>
            <a:pPr lvl="1"/>
            <a:r>
              <a:rPr lang="en-US" altLang="zh-TW" sz="2000" dirty="0"/>
              <a:t>m: merge</a:t>
            </a:r>
          </a:p>
        </p:txBody>
      </p:sp>
      <p:graphicFrame>
        <p:nvGraphicFramePr>
          <p:cNvPr id="5" name="物件 5">
            <a:extLst>
              <a:ext uri="{FF2B5EF4-FFF2-40B4-BE49-F238E27FC236}">
                <a16:creationId xmlns:a16="http://schemas.microsoft.com/office/drawing/2014/main" id="{01ABF9D0-F482-3F4E-8846-C4936F374A38}"/>
              </a:ext>
            </a:extLst>
          </p:cNvPr>
          <p:cNvGraphicFramePr>
            <a:graphicFrameLocks noChangeAspect="1"/>
          </p:cNvGraphicFramePr>
          <p:nvPr>
            <p:extLst>
              <p:ext uri="{D42A27DB-BD31-4B8C-83A1-F6EECF244321}">
                <p14:modId xmlns:p14="http://schemas.microsoft.com/office/powerpoint/2010/main" val="1193398689"/>
              </p:ext>
            </p:extLst>
          </p:nvPr>
        </p:nvGraphicFramePr>
        <p:xfrm>
          <a:off x="1330300" y="2382592"/>
          <a:ext cx="6215106" cy="1243021"/>
        </p:xfrm>
        <a:graphic>
          <a:graphicData uri="http://schemas.openxmlformats.org/presentationml/2006/ole">
            <mc:AlternateContent xmlns:mc="http://schemas.openxmlformats.org/markup-compatibility/2006">
              <mc:Choice xmlns:v="urn:schemas-microsoft-com:vml" Requires="v">
                <p:oleObj spid="_x0000_s18540" name="方程式" r:id="rId4" imgW="3301920" imgH="660240" progId="Equation.3">
                  <p:embed/>
                </p:oleObj>
              </mc:Choice>
              <mc:Fallback>
                <p:oleObj name="方程式" r:id="rId4" imgW="3301920" imgH="660240" progId="Equation.3">
                  <p:embed/>
                  <p:pic>
                    <p:nvPicPr>
                      <p:cNvPr id="6" name="物件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0300" y="2382592"/>
                        <a:ext cx="6215106" cy="12430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22234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solidFill>
            <a:srgbClr val="00B050"/>
          </a:solidFill>
          <a:ln>
            <a:solidFill>
              <a:schemeClr val="accent1"/>
            </a:solidFill>
          </a:ln>
        </p:spPr>
        <p:txBody>
          <a:bodyPr>
            <a:normAutofit/>
          </a:bodyPr>
          <a:lstStyle/>
          <a:p>
            <a:r>
              <a:rPr lang="en-US" altLang="zh-TW" sz="2400" dirty="0"/>
              <a:t>Divide</a:t>
            </a:r>
          </a:p>
        </p:txBody>
      </p:sp>
      <p:graphicFrame>
        <p:nvGraphicFramePr>
          <p:cNvPr id="77" name="Object 29"/>
          <p:cNvGraphicFramePr>
            <a:graphicFrameLocks noChangeAspect="1"/>
          </p:cNvGraphicFramePr>
          <p:nvPr/>
        </p:nvGraphicFramePr>
        <p:xfrm>
          <a:off x="4638647" y="2863844"/>
          <a:ext cx="3303587" cy="998538"/>
        </p:xfrm>
        <a:graphic>
          <a:graphicData uri="http://schemas.openxmlformats.org/presentationml/2006/ole">
            <mc:AlternateContent xmlns:mc="http://schemas.openxmlformats.org/markup-compatibility/2006">
              <mc:Choice xmlns:v="urn:schemas-microsoft-com:vml" Requires="v">
                <p:oleObj spid="_x0000_s17110" name="CorelDRAW" r:id="rId3" imgW="3121560" imgH="884520" progId="">
                  <p:embed/>
                </p:oleObj>
              </mc:Choice>
              <mc:Fallback>
                <p:oleObj name="CorelDRAW" r:id="rId3" imgW="3121560" imgH="884520" progId="">
                  <p:embed/>
                  <p:pic>
                    <p:nvPicPr>
                      <p:cNvPr id="77" name="Object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8647" y="2863844"/>
                        <a:ext cx="3303587" cy="998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 name="Object 15"/>
          <p:cNvGraphicFramePr>
            <a:graphicFrameLocks noChangeAspect="1"/>
          </p:cNvGraphicFramePr>
          <p:nvPr/>
        </p:nvGraphicFramePr>
        <p:xfrm>
          <a:off x="4638647" y="2903532"/>
          <a:ext cx="3303587" cy="917575"/>
        </p:xfrm>
        <a:graphic>
          <a:graphicData uri="http://schemas.openxmlformats.org/presentationml/2006/ole">
            <mc:AlternateContent xmlns:mc="http://schemas.openxmlformats.org/markup-compatibility/2006">
              <mc:Choice xmlns:v="urn:schemas-microsoft-com:vml" Requires="v">
                <p:oleObj spid="_x0000_s17111" name="CorelDRAW" r:id="rId5" imgW="3121560" imgH="812880" progId="">
                  <p:embed/>
                </p:oleObj>
              </mc:Choice>
              <mc:Fallback>
                <p:oleObj name="CorelDRAW" r:id="rId5" imgW="3121560" imgH="812880" progId="">
                  <p:embed/>
                  <p:pic>
                    <p:nvPicPr>
                      <p:cNvPr id="78"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8647" y="2903532"/>
                        <a:ext cx="3303587"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 name="Object 18"/>
          <p:cNvGraphicFramePr>
            <a:graphicFrameLocks noChangeAspect="1"/>
          </p:cNvGraphicFramePr>
          <p:nvPr/>
        </p:nvGraphicFramePr>
        <p:xfrm>
          <a:off x="6248372" y="2889244"/>
          <a:ext cx="1693862" cy="917575"/>
        </p:xfrm>
        <a:graphic>
          <a:graphicData uri="http://schemas.openxmlformats.org/presentationml/2006/ole">
            <mc:AlternateContent xmlns:mc="http://schemas.openxmlformats.org/markup-compatibility/2006">
              <mc:Choice xmlns:v="urn:schemas-microsoft-com:vml" Requires="v">
                <p:oleObj spid="_x0000_s17112" name="CorelDRAW" r:id="rId7" imgW="1599840" imgH="812520" progId="">
                  <p:embed/>
                </p:oleObj>
              </mc:Choice>
              <mc:Fallback>
                <p:oleObj name="CorelDRAW" r:id="rId7" imgW="1599840" imgH="812520" progId="">
                  <p:embed/>
                  <p:pic>
                    <p:nvPicPr>
                      <p:cNvPr id="79"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8372" y="2889244"/>
                        <a:ext cx="1693862"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0" name="Object 20"/>
          <p:cNvGraphicFramePr>
            <a:graphicFrameLocks noChangeAspect="1"/>
          </p:cNvGraphicFramePr>
          <p:nvPr/>
        </p:nvGraphicFramePr>
        <p:xfrm>
          <a:off x="4638647" y="2889244"/>
          <a:ext cx="1693862" cy="917575"/>
        </p:xfrm>
        <a:graphic>
          <a:graphicData uri="http://schemas.openxmlformats.org/presentationml/2006/ole">
            <mc:AlternateContent xmlns:mc="http://schemas.openxmlformats.org/markup-compatibility/2006">
              <mc:Choice xmlns:v="urn:schemas-microsoft-com:vml" Requires="v">
                <p:oleObj spid="_x0000_s17113" name="CorelDRAW" r:id="rId9" imgW="1599840" imgH="812880" progId="">
                  <p:embed/>
                </p:oleObj>
              </mc:Choice>
              <mc:Fallback>
                <p:oleObj name="CorelDRAW" r:id="rId9" imgW="1599840" imgH="812880" progId="">
                  <p:embed/>
                  <p:pic>
                    <p:nvPicPr>
                      <p:cNvPr id="80"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38647" y="2889244"/>
                        <a:ext cx="1693862"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 name="Object 22"/>
          <p:cNvGraphicFramePr>
            <a:graphicFrameLocks noChangeAspect="1"/>
          </p:cNvGraphicFramePr>
          <p:nvPr/>
        </p:nvGraphicFramePr>
        <p:xfrm>
          <a:off x="1852584" y="3119432"/>
          <a:ext cx="711200" cy="758825"/>
        </p:xfrm>
        <a:graphic>
          <a:graphicData uri="http://schemas.openxmlformats.org/presentationml/2006/ole">
            <mc:AlternateContent xmlns:mc="http://schemas.openxmlformats.org/markup-compatibility/2006">
              <mc:Choice xmlns:v="urn:schemas-microsoft-com:vml" Requires="v">
                <p:oleObj spid="_x0000_s17114" name="CorelDRAW" r:id="rId11" imgW="672480" imgH="672480" progId="">
                  <p:embed/>
                </p:oleObj>
              </mc:Choice>
              <mc:Fallback>
                <p:oleObj name="CorelDRAW" r:id="rId11" imgW="672480" imgH="672480" progId="">
                  <p:embed/>
                  <p:pic>
                    <p:nvPicPr>
                      <p:cNvPr id="81" name="Object 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52584" y="3119432"/>
                        <a:ext cx="7112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 name="Rectangle 23"/>
          <p:cNvSpPr>
            <a:spLocks noChangeArrowheads="1"/>
          </p:cNvSpPr>
          <p:nvPr/>
        </p:nvSpPr>
        <p:spPr bwMode="auto">
          <a:xfrm>
            <a:off x="571472" y="2571744"/>
            <a:ext cx="3275012" cy="3162300"/>
          </a:xfrm>
          <a:prstGeom prst="rect">
            <a:avLst/>
          </a:prstGeom>
          <a:noFill/>
          <a:ln w="38100" algn="ctr">
            <a:solidFill>
              <a:srgbClr val="FF3300"/>
            </a:solidFill>
            <a:prstDash val="dash"/>
            <a:miter lim="800000"/>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3" name="Text Box 24"/>
          <p:cNvSpPr txBox="1">
            <a:spLocks noChangeArrowheads="1"/>
          </p:cNvSpPr>
          <p:nvPr/>
        </p:nvSpPr>
        <p:spPr bwMode="auto">
          <a:xfrm>
            <a:off x="1500166" y="4906957"/>
            <a:ext cx="2143140" cy="576262"/>
          </a:xfrm>
          <a:prstGeom prst="rect">
            <a:avLst/>
          </a:prstGeom>
          <a:noFill/>
          <a:ln w="9525" algn="ctr">
            <a:noFill/>
            <a:miter lim="800000"/>
            <a:headEnd/>
            <a:tailEnd/>
          </a:ln>
          <a:effectLst/>
        </p:spPr>
        <p:txBody>
          <a:bodyPr/>
          <a:lstStyle/>
          <a:p>
            <a:pPr marL="342900" marR="0" lvl="0" indent="-342900" algn="l" defTabSz="914400" rtl="0" eaLnBrk="1" fontAlgn="auto" latinLnBrk="0" hangingPunct="1">
              <a:lnSpc>
                <a:spcPct val="100000"/>
              </a:lnSpc>
              <a:spcBef>
                <a:spcPct val="20000"/>
              </a:spcBef>
              <a:spcAft>
                <a:spcPts val="0"/>
              </a:spcAft>
              <a:buClr>
                <a:srgbClr val="0000FF"/>
              </a:buClr>
              <a:buSzTx/>
              <a:buFont typeface="Wingdings" pitchFamily="2" charset="2"/>
              <a:buNone/>
              <a:tabLst/>
              <a:defRPr/>
            </a:pPr>
            <a:r>
              <a:rPr kumimoji="0" lang="en-US" altLang="zh-TW" sz="1700" b="0" i="0" u="none" strike="noStrike" kern="1200" cap="none" spc="0" normalizeH="0" baseline="0" noProof="0" dirty="0">
                <a:ln>
                  <a:noFill/>
                </a:ln>
                <a:solidFill>
                  <a:prstClr val="black"/>
                </a:solidFill>
                <a:effectLst>
                  <a:outerShdw blurRad="38100" dist="38100" dir="2700000" algn="tl">
                    <a:srgbClr val="000000"/>
                  </a:outerShdw>
                </a:effectLst>
                <a:uLnTx/>
                <a:uFillTx/>
                <a:latin typeface="Gill Sans MT"/>
                <a:ea typeface="Dotum" pitchFamily="34" charset="-127"/>
                <a:cs typeface="+mn-cs"/>
              </a:rPr>
              <a:t>Solve Directly</a:t>
            </a:r>
            <a:endParaRPr kumimoji="0" lang="zh-TW" altLang="en-US" sz="1700" b="0" i="0" u="none" strike="noStrike" kern="1200" cap="none" spc="0" normalizeH="0" baseline="0" noProof="0" dirty="0">
              <a:ln>
                <a:noFill/>
              </a:ln>
              <a:solidFill>
                <a:prstClr val="black"/>
              </a:solidFill>
              <a:effectLst>
                <a:outerShdw blurRad="38100" dist="38100" dir="2700000" algn="tl">
                  <a:srgbClr val="000000"/>
                </a:outerShdw>
              </a:effectLst>
              <a:uLnTx/>
              <a:uFillTx/>
              <a:latin typeface="Gill Sans MT"/>
              <a:ea typeface="Dotum" pitchFamily="34" charset="-127"/>
              <a:cs typeface="+mn-cs"/>
            </a:endParaRPr>
          </a:p>
        </p:txBody>
      </p:sp>
      <p:sp>
        <p:nvSpPr>
          <p:cNvPr id="84" name="Line 25"/>
          <p:cNvSpPr>
            <a:spLocks noChangeShapeType="1"/>
          </p:cNvSpPr>
          <p:nvPr/>
        </p:nvSpPr>
        <p:spPr bwMode="auto">
          <a:xfrm flipV="1">
            <a:off x="2208184" y="4024307"/>
            <a:ext cx="0" cy="882650"/>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5" name="Rectangle 26"/>
          <p:cNvSpPr>
            <a:spLocks noChangeArrowheads="1"/>
          </p:cNvSpPr>
          <p:nvPr/>
        </p:nvSpPr>
        <p:spPr bwMode="auto">
          <a:xfrm>
            <a:off x="3846484" y="2571744"/>
            <a:ext cx="4680000" cy="3162300"/>
          </a:xfrm>
          <a:prstGeom prst="rect">
            <a:avLst/>
          </a:prstGeom>
          <a:noFill/>
          <a:ln w="38100" algn="ctr">
            <a:solidFill>
              <a:srgbClr val="FF3300"/>
            </a:solidFill>
            <a:prstDash val="dash"/>
            <a:miter lim="800000"/>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6" name="Line 31"/>
          <p:cNvSpPr>
            <a:spLocks noChangeShapeType="1"/>
          </p:cNvSpPr>
          <p:nvPr/>
        </p:nvSpPr>
        <p:spPr bwMode="auto">
          <a:xfrm flipH="1">
            <a:off x="4711672" y="3771894"/>
            <a:ext cx="647700" cy="127793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7" name="Line 32"/>
          <p:cNvSpPr>
            <a:spLocks noChangeShapeType="1"/>
          </p:cNvSpPr>
          <p:nvPr/>
        </p:nvSpPr>
        <p:spPr bwMode="auto">
          <a:xfrm>
            <a:off x="7232622" y="3735382"/>
            <a:ext cx="268336" cy="1336692"/>
          </a:xfrm>
          <a:prstGeom prst="line">
            <a:avLst/>
          </a:prstGeom>
          <a:noFill/>
          <a:ln w="38100">
            <a:solidFill>
              <a:schemeClr val="tx1"/>
            </a:solidFill>
            <a:round/>
            <a:headEnd/>
            <a:tailEnd type="triangle" w="med" len="med"/>
          </a:ln>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8" name="Text Box 33"/>
          <p:cNvSpPr txBox="1">
            <a:spLocks noChangeArrowheads="1"/>
          </p:cNvSpPr>
          <p:nvPr/>
        </p:nvSpPr>
        <p:spPr bwMode="auto">
          <a:xfrm>
            <a:off x="585759" y="2647944"/>
            <a:ext cx="1235075" cy="576263"/>
          </a:xfrm>
          <a:prstGeom prst="rect">
            <a:avLst/>
          </a:prstGeom>
          <a:noFill/>
          <a:ln w="9525" algn="ctr">
            <a:noFill/>
            <a:miter lim="800000"/>
            <a:headEnd/>
            <a:tailEnd/>
          </a:ln>
          <a:effectLst/>
        </p:spPr>
        <p:txBody>
          <a:bodyPr/>
          <a:lstStyle/>
          <a:p>
            <a:pPr marL="342900" marR="0" lvl="0" indent="-342900" algn="l" defTabSz="914400" rtl="0" eaLnBrk="1" fontAlgn="auto" latinLnBrk="0" hangingPunct="1">
              <a:lnSpc>
                <a:spcPct val="100000"/>
              </a:lnSpc>
              <a:spcBef>
                <a:spcPct val="20000"/>
              </a:spcBef>
              <a:spcAft>
                <a:spcPts val="0"/>
              </a:spcAft>
              <a:buClr>
                <a:srgbClr val="0000FF"/>
              </a:buClr>
              <a:buSzTx/>
              <a:buFont typeface="Wingdings" pitchFamily="2" charset="2"/>
              <a:buNone/>
              <a:tabLst/>
              <a:defRPr/>
            </a:pPr>
            <a:r>
              <a:rPr kumimoji="0" lang="en-US" altLang="zh-TW" sz="24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rPr>
              <a:t>If small</a:t>
            </a:r>
            <a:endParaRPr kumimoji="0" lang="en-US" altLang="zh-TW" sz="240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MT"/>
              <a:ea typeface="Dotum" pitchFamily="34" charset="-127"/>
              <a:cs typeface="+mn-cs"/>
            </a:endParaRPr>
          </a:p>
        </p:txBody>
      </p:sp>
      <p:sp>
        <p:nvSpPr>
          <p:cNvPr id="89" name="Text Box 34"/>
          <p:cNvSpPr txBox="1">
            <a:spLocks noChangeArrowheads="1"/>
          </p:cNvSpPr>
          <p:nvPr/>
        </p:nvSpPr>
        <p:spPr bwMode="auto">
          <a:xfrm>
            <a:off x="3846484" y="2647944"/>
            <a:ext cx="1235075" cy="576263"/>
          </a:xfrm>
          <a:prstGeom prst="rect">
            <a:avLst/>
          </a:prstGeom>
          <a:noFill/>
          <a:ln w="9525" algn="ctr">
            <a:noFill/>
            <a:miter lim="800000"/>
            <a:headEnd/>
            <a:tailEnd/>
          </a:ln>
          <a:effectLst/>
        </p:spPr>
        <p:txBody>
          <a:bodyPr/>
          <a:lstStyle/>
          <a:p>
            <a:pPr marL="342900" marR="0" lvl="0" indent="-342900" algn="l" defTabSz="914400" rtl="0" eaLnBrk="1" fontAlgn="auto" latinLnBrk="0" hangingPunct="1">
              <a:lnSpc>
                <a:spcPct val="100000"/>
              </a:lnSpc>
              <a:spcBef>
                <a:spcPct val="20000"/>
              </a:spcBef>
              <a:spcAft>
                <a:spcPts val="0"/>
              </a:spcAft>
              <a:buClr>
                <a:srgbClr val="0000FF"/>
              </a:buClr>
              <a:buSzTx/>
              <a:buFont typeface="Wingdings" pitchFamily="2" charset="2"/>
              <a:buNone/>
              <a:tabLst/>
              <a:defRPr/>
            </a:pPr>
            <a:r>
              <a:rPr kumimoji="0" lang="en-US" altLang="zh-TW" sz="24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rPr>
              <a:t>else</a:t>
            </a:r>
            <a:endParaRPr kumimoji="0" lang="en-US" altLang="zh-TW" sz="240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MT"/>
              <a:ea typeface="Dotum" pitchFamily="34" charset="-127"/>
              <a:cs typeface="+mn-cs"/>
            </a:endParaRPr>
          </a:p>
        </p:txBody>
      </p:sp>
      <p:sp>
        <p:nvSpPr>
          <p:cNvPr id="4" name="Title 3">
            <a:extLst>
              <a:ext uri="{FF2B5EF4-FFF2-40B4-BE49-F238E27FC236}">
                <a16:creationId xmlns:a16="http://schemas.microsoft.com/office/drawing/2014/main" id="{7E79F69C-C6F2-274F-BFF6-23756183E4AD}"/>
              </a:ext>
            </a:extLst>
          </p:cNvPr>
          <p:cNvSpPr>
            <a:spLocks noGrp="1"/>
          </p:cNvSpPr>
          <p:nvPr>
            <p:ph type="title"/>
          </p:nvPr>
        </p:nvSpPr>
        <p:spPr/>
        <p:txBody>
          <a:bodyPr/>
          <a:lstStyle/>
          <a:p>
            <a:r>
              <a:rPr lang="en-US" dirty="0"/>
              <a:t>Visualization of Divide and Conquer</a:t>
            </a:r>
          </a:p>
        </p:txBody>
      </p:sp>
    </p:spTree>
    <p:extLst>
      <p:ext uri="{BB962C8B-B14F-4D97-AF65-F5344CB8AC3E}">
        <p14:creationId xmlns:p14="http://schemas.microsoft.com/office/powerpoint/2010/main" val="13584663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par>
                          <p:cTn id="15" fill="hold">
                            <p:stCondLst>
                              <p:cond delay="0"/>
                            </p:stCondLst>
                            <p:childTnLst>
                              <p:par>
                                <p:cTn id="16" presetID="22" presetClass="entr" presetSubtype="4" fill="hold" grpId="0" nodeType="afterEffect">
                                  <p:stCondLst>
                                    <p:cond delay="0"/>
                                  </p:stCondLst>
                                  <p:childTnLst>
                                    <p:set>
                                      <p:cBhvr>
                                        <p:cTn id="17" dur="1" fill="hold">
                                          <p:stCondLst>
                                            <p:cond delay="0"/>
                                          </p:stCondLst>
                                        </p:cTn>
                                        <p:tgtEl>
                                          <p:spTgt spid="84"/>
                                        </p:tgtEl>
                                        <p:attrNameLst>
                                          <p:attrName>style.visibility</p:attrName>
                                        </p:attrNameLst>
                                      </p:cBhvr>
                                      <p:to>
                                        <p:strVal val="visible"/>
                                      </p:to>
                                    </p:set>
                                    <p:animEffect transition="in" filter="wipe(down)">
                                      <p:cBhvr>
                                        <p:cTn id="18" dur="500"/>
                                        <p:tgtEl>
                                          <p:spTgt spid="8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82"/>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8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77"/>
                                        </p:tgtEl>
                                        <p:attrNameLst>
                                          <p:attrName>style.visibility</p:attrName>
                                        </p:attrNameLst>
                                      </p:cBhvr>
                                      <p:to>
                                        <p:strVal val="visible"/>
                                      </p:to>
                                    </p:set>
                                    <p:animEffect transition="in" filter="wipe(up)">
                                      <p:cBhvr>
                                        <p:cTn id="33" dur="500"/>
                                        <p:tgtEl>
                                          <p:spTgt spid="77"/>
                                        </p:tgtEl>
                                      </p:cBhvr>
                                    </p:animEffect>
                                  </p:childTnLst>
                                </p:cTn>
                              </p:par>
                            </p:childTnLst>
                          </p:cTn>
                        </p:par>
                        <p:par>
                          <p:cTn id="34" fill="hold">
                            <p:stCondLst>
                              <p:cond delay="500"/>
                            </p:stCondLst>
                            <p:childTnLst>
                              <p:par>
                                <p:cTn id="35" presetID="1" presetClass="exit" presetSubtype="0" fill="hold" nodeType="afterEffect">
                                  <p:stCondLst>
                                    <p:cond delay="0"/>
                                  </p:stCondLst>
                                  <p:childTnLst>
                                    <p:set>
                                      <p:cBhvr>
                                        <p:cTn id="36" dur="1" fill="hold">
                                          <p:stCondLst>
                                            <p:cond delay="0"/>
                                          </p:stCondLst>
                                        </p:cTn>
                                        <p:tgtEl>
                                          <p:spTgt spid="7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par>
                                <p:cTn id="43" presetID="56" presetClass="path" presetSubtype="0" accel="50000" decel="50000" fill="hold" nodeType="withEffect">
                                  <p:stCondLst>
                                    <p:cond delay="0"/>
                                  </p:stCondLst>
                                  <p:childTnLst>
                                    <p:animMotion origin="layout" path="M -2.77778E-6 -4.34883E-6 L -0.08455 0.24798 " pathEditMode="relative" rAng="0" ptsTypes="AA">
                                      <p:cBhvr>
                                        <p:cTn id="44" dur="500" fill="hold"/>
                                        <p:tgtEl>
                                          <p:spTgt spid="80"/>
                                        </p:tgtEl>
                                        <p:attrNameLst>
                                          <p:attrName>ppt_x</p:attrName>
                                          <p:attrName>ppt_y</p:attrName>
                                        </p:attrNameLst>
                                      </p:cBhvr>
                                      <p:rCtr x="-4200" y="12400"/>
                                    </p:animMotion>
                                  </p:childTnLst>
                                </p:cTn>
                              </p:par>
                              <p:par>
                                <p:cTn id="45" presetID="49" presetClass="path" presetSubtype="0" accel="50000" decel="50000" fill="hold" nodeType="withEffect">
                                  <p:stCondLst>
                                    <p:cond delay="0"/>
                                  </p:stCondLst>
                                  <p:childTnLst>
                                    <p:animMotion origin="layout" path="M 1.94444E-6 -2.83071E-6 L 0.04705 0.25301 " pathEditMode="relative" rAng="0" ptsTypes="AA">
                                      <p:cBhvr>
                                        <p:cTn id="46" dur="500" fill="hold"/>
                                        <p:tgtEl>
                                          <p:spTgt spid="79"/>
                                        </p:tgtEl>
                                        <p:attrNameLst>
                                          <p:attrName>ppt_x</p:attrName>
                                          <p:attrName>ppt_y</p:attrName>
                                        </p:attrNameLst>
                                      </p:cBhvr>
                                      <p:rCtr x="2300" y="12700"/>
                                    </p:animMotion>
                                  </p:childTnLst>
                                </p:cTn>
                              </p:par>
                            </p:childTnLst>
                          </p:cTn>
                        </p:par>
                        <p:par>
                          <p:cTn id="47" fill="hold">
                            <p:stCondLst>
                              <p:cond delay="500"/>
                            </p:stCondLst>
                            <p:childTnLst>
                              <p:par>
                                <p:cTn id="48" presetID="1" presetClass="entr" presetSubtype="0" fill="hold" grpId="0" nodeType="afterEffect">
                                  <p:stCondLst>
                                    <p:cond delay="0"/>
                                  </p:stCondLst>
                                  <p:childTnLst>
                                    <p:set>
                                      <p:cBhvr>
                                        <p:cTn id="49" dur="1" fill="hold">
                                          <p:stCondLst>
                                            <p:cond delay="0"/>
                                          </p:stCondLst>
                                        </p:cTn>
                                        <p:tgtEl>
                                          <p:spTgt spid="86"/>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2" grpId="1" animBg="1"/>
      <p:bldP spid="83" grpId="0"/>
      <p:bldP spid="84" grpId="0" animBg="1"/>
      <p:bldP spid="85" grpId="0" animBg="1"/>
      <p:bldP spid="86" grpId="0" animBg="1"/>
      <p:bldP spid="87" grpId="0" animBg="1"/>
      <p:bldP spid="88" grpId="0"/>
      <p:bldP spid="8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solidFill>
            <a:srgbClr val="00B050"/>
          </a:solidFill>
          <a:ln>
            <a:solidFill>
              <a:schemeClr val="accent1"/>
            </a:solidFill>
          </a:ln>
        </p:spPr>
        <p:txBody>
          <a:bodyPr>
            <a:normAutofit/>
          </a:bodyPr>
          <a:lstStyle/>
          <a:p>
            <a:r>
              <a:rPr lang="en-US" altLang="zh-TW" sz="2400" dirty="0"/>
              <a:t>Recursive</a:t>
            </a:r>
          </a:p>
        </p:txBody>
      </p:sp>
      <p:graphicFrame>
        <p:nvGraphicFramePr>
          <p:cNvPr id="17" name="Object 5"/>
          <p:cNvGraphicFramePr>
            <a:graphicFrameLocks noChangeAspect="1"/>
          </p:cNvGraphicFramePr>
          <p:nvPr/>
        </p:nvGraphicFramePr>
        <p:xfrm>
          <a:off x="3311525" y="2214554"/>
          <a:ext cx="2268538" cy="685800"/>
        </p:xfrm>
        <a:graphic>
          <a:graphicData uri="http://schemas.openxmlformats.org/presentationml/2006/ole">
            <mc:AlternateContent xmlns:mc="http://schemas.openxmlformats.org/markup-compatibility/2006">
              <mc:Choice xmlns:v="urn:schemas-microsoft-com:vml" Requires="v">
                <p:oleObj spid="_x0000_s33485" name="CorelDRAW" r:id="rId3" imgW="3121560" imgH="884520" progId="">
                  <p:embed/>
                </p:oleObj>
              </mc:Choice>
              <mc:Fallback>
                <p:oleObj name="CorelDRAW" r:id="rId3" imgW="3121560" imgH="884520" progId="">
                  <p:embed/>
                  <p:pic>
                    <p:nvPicPr>
                      <p:cNvPr id="17"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1525" y="2214554"/>
                        <a:ext cx="2268538"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 name="Object 6"/>
          <p:cNvGraphicFramePr>
            <a:graphicFrameLocks noChangeAspect="1"/>
          </p:cNvGraphicFramePr>
          <p:nvPr/>
        </p:nvGraphicFramePr>
        <p:xfrm>
          <a:off x="3311525" y="2228842"/>
          <a:ext cx="2268538" cy="630237"/>
        </p:xfrm>
        <a:graphic>
          <a:graphicData uri="http://schemas.openxmlformats.org/presentationml/2006/ole">
            <mc:AlternateContent xmlns:mc="http://schemas.openxmlformats.org/markup-compatibility/2006">
              <mc:Choice xmlns:v="urn:schemas-microsoft-com:vml" Requires="v">
                <p:oleObj spid="_x0000_s33486" name="CorelDRAW" r:id="rId5" imgW="3121560" imgH="812880" progId="">
                  <p:embed/>
                </p:oleObj>
              </mc:Choice>
              <mc:Fallback>
                <p:oleObj name="CorelDRAW" r:id="rId5" imgW="3121560" imgH="812880" progId="">
                  <p:embed/>
                  <p:pic>
                    <p:nvPicPr>
                      <p:cNvPr id="18"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1525" y="2228842"/>
                        <a:ext cx="2268538" cy="63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 name="Object 7"/>
          <p:cNvGraphicFramePr>
            <a:graphicFrameLocks noChangeAspect="1"/>
          </p:cNvGraphicFramePr>
          <p:nvPr/>
        </p:nvGraphicFramePr>
        <p:xfrm>
          <a:off x="4416425" y="2255829"/>
          <a:ext cx="1163638" cy="630238"/>
        </p:xfrm>
        <a:graphic>
          <a:graphicData uri="http://schemas.openxmlformats.org/presentationml/2006/ole">
            <mc:AlternateContent xmlns:mc="http://schemas.openxmlformats.org/markup-compatibility/2006">
              <mc:Choice xmlns:v="urn:schemas-microsoft-com:vml" Requires="v">
                <p:oleObj spid="_x0000_s33487" name="CorelDRAW" r:id="rId7" imgW="1599840" imgH="812520" progId="">
                  <p:embed/>
                </p:oleObj>
              </mc:Choice>
              <mc:Fallback>
                <p:oleObj name="CorelDRAW" r:id="rId7" imgW="1599840" imgH="812520" progId="">
                  <p:embed/>
                  <p:pic>
                    <p:nvPicPr>
                      <p:cNvPr id="19"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6425" y="2255829"/>
                        <a:ext cx="1163638" cy="630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 name="Object 8"/>
          <p:cNvGraphicFramePr>
            <a:graphicFrameLocks noChangeAspect="1"/>
          </p:cNvGraphicFramePr>
          <p:nvPr/>
        </p:nvGraphicFramePr>
        <p:xfrm>
          <a:off x="3311525" y="2255829"/>
          <a:ext cx="1163638" cy="630238"/>
        </p:xfrm>
        <a:graphic>
          <a:graphicData uri="http://schemas.openxmlformats.org/presentationml/2006/ole">
            <mc:AlternateContent xmlns:mc="http://schemas.openxmlformats.org/markup-compatibility/2006">
              <mc:Choice xmlns:v="urn:schemas-microsoft-com:vml" Requires="v">
                <p:oleObj spid="_x0000_s33488" name="CorelDRAW" r:id="rId9" imgW="1599840" imgH="812880" progId="">
                  <p:embed/>
                </p:oleObj>
              </mc:Choice>
              <mc:Fallback>
                <p:oleObj name="CorelDRAW" r:id="rId9" imgW="1599840" imgH="812880" progId="">
                  <p:embed/>
                  <p:pic>
                    <p:nvPicPr>
                      <p:cNvPr id="2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1525" y="2255829"/>
                        <a:ext cx="1163638" cy="630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 name="Line 9"/>
          <p:cNvSpPr>
            <a:spLocks noChangeShapeType="1"/>
          </p:cNvSpPr>
          <p:nvPr/>
        </p:nvSpPr>
        <p:spPr bwMode="auto">
          <a:xfrm flipH="1">
            <a:off x="3311525" y="2886067"/>
            <a:ext cx="466725" cy="935037"/>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22" name="Line 10"/>
          <p:cNvSpPr>
            <a:spLocks noChangeShapeType="1"/>
          </p:cNvSpPr>
          <p:nvPr/>
        </p:nvSpPr>
        <p:spPr bwMode="auto">
          <a:xfrm>
            <a:off x="5148263" y="2813042"/>
            <a:ext cx="393700" cy="950912"/>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aphicFrame>
        <p:nvGraphicFramePr>
          <p:cNvPr id="23" name="Object 24"/>
          <p:cNvGraphicFramePr>
            <a:graphicFrameLocks noChangeAspect="1"/>
          </p:cNvGraphicFramePr>
          <p:nvPr/>
        </p:nvGraphicFramePr>
        <p:xfrm>
          <a:off x="2016125" y="3557579"/>
          <a:ext cx="1876425" cy="568325"/>
        </p:xfrm>
        <a:graphic>
          <a:graphicData uri="http://schemas.openxmlformats.org/presentationml/2006/ole">
            <mc:AlternateContent xmlns:mc="http://schemas.openxmlformats.org/markup-compatibility/2006">
              <mc:Choice xmlns:v="urn:schemas-microsoft-com:vml" Requires="v">
                <p:oleObj spid="_x0000_s33489" name="CorelDRAW" r:id="rId11" imgW="3121560" imgH="884520" progId="">
                  <p:embed/>
                </p:oleObj>
              </mc:Choice>
              <mc:Fallback>
                <p:oleObj name="CorelDRAW" r:id="rId11" imgW="3121560" imgH="884520" progId="">
                  <p:embed/>
                  <p:pic>
                    <p:nvPicPr>
                      <p:cNvPr id="23" name="Object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125" y="3557579"/>
                        <a:ext cx="1876425"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 name="Object 25"/>
          <p:cNvGraphicFramePr>
            <a:graphicFrameLocks noChangeAspect="1"/>
          </p:cNvGraphicFramePr>
          <p:nvPr/>
        </p:nvGraphicFramePr>
        <p:xfrm>
          <a:off x="2016125" y="3562342"/>
          <a:ext cx="1879600" cy="522287"/>
        </p:xfrm>
        <a:graphic>
          <a:graphicData uri="http://schemas.openxmlformats.org/presentationml/2006/ole">
            <mc:AlternateContent xmlns:mc="http://schemas.openxmlformats.org/markup-compatibility/2006">
              <mc:Choice xmlns:v="urn:schemas-microsoft-com:vml" Requires="v">
                <p:oleObj spid="_x0000_s33490" name="CorelDRAW" r:id="rId12" imgW="3121560" imgH="812880" progId="">
                  <p:embed/>
                </p:oleObj>
              </mc:Choice>
              <mc:Fallback>
                <p:oleObj name="CorelDRAW" r:id="rId12" imgW="3121560" imgH="812880" progId="">
                  <p:embed/>
                  <p:pic>
                    <p:nvPicPr>
                      <p:cNvPr id="24" name="Object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6125" y="3562342"/>
                        <a:ext cx="187960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 name="Object 26"/>
          <p:cNvGraphicFramePr>
            <a:graphicFrameLocks noChangeAspect="1"/>
          </p:cNvGraphicFramePr>
          <p:nvPr/>
        </p:nvGraphicFramePr>
        <p:xfrm>
          <a:off x="2916238" y="3587742"/>
          <a:ext cx="965200" cy="522287"/>
        </p:xfrm>
        <a:graphic>
          <a:graphicData uri="http://schemas.openxmlformats.org/presentationml/2006/ole">
            <mc:AlternateContent xmlns:mc="http://schemas.openxmlformats.org/markup-compatibility/2006">
              <mc:Choice xmlns:v="urn:schemas-microsoft-com:vml" Requires="v">
                <p:oleObj spid="_x0000_s33491" name="CorelDRAW" r:id="rId13" imgW="1599840" imgH="812520" progId="">
                  <p:embed/>
                </p:oleObj>
              </mc:Choice>
              <mc:Fallback>
                <p:oleObj name="CorelDRAW" r:id="rId13" imgW="1599840" imgH="812520" progId="">
                  <p:embed/>
                  <p:pic>
                    <p:nvPicPr>
                      <p:cNvPr id="25" name="Object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6238" y="3587742"/>
                        <a:ext cx="96520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 name="Object 27"/>
          <p:cNvGraphicFramePr>
            <a:graphicFrameLocks noChangeAspect="1"/>
          </p:cNvGraphicFramePr>
          <p:nvPr/>
        </p:nvGraphicFramePr>
        <p:xfrm>
          <a:off x="2016125" y="3587742"/>
          <a:ext cx="963613" cy="522287"/>
        </p:xfrm>
        <a:graphic>
          <a:graphicData uri="http://schemas.openxmlformats.org/presentationml/2006/ole">
            <mc:AlternateContent xmlns:mc="http://schemas.openxmlformats.org/markup-compatibility/2006">
              <mc:Choice xmlns:v="urn:schemas-microsoft-com:vml" Requires="v">
                <p:oleObj spid="_x0000_s33492" name="CorelDRAW" r:id="rId14" imgW="1599840" imgH="812880" progId="">
                  <p:embed/>
                </p:oleObj>
              </mc:Choice>
              <mc:Fallback>
                <p:oleObj name="CorelDRAW" r:id="rId14" imgW="1599840" imgH="812880" progId="">
                  <p:embed/>
                  <p:pic>
                    <p:nvPicPr>
                      <p:cNvPr id="26" name="Object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16125" y="3587742"/>
                        <a:ext cx="963613"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 name="Line 28"/>
          <p:cNvSpPr>
            <a:spLocks noChangeShapeType="1"/>
          </p:cNvSpPr>
          <p:nvPr/>
        </p:nvSpPr>
        <p:spPr bwMode="auto">
          <a:xfrm flipH="1">
            <a:off x="2047875" y="4110029"/>
            <a:ext cx="360363" cy="647700"/>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28" name="Line 29"/>
          <p:cNvSpPr>
            <a:spLocks noChangeShapeType="1"/>
          </p:cNvSpPr>
          <p:nvPr/>
        </p:nvSpPr>
        <p:spPr bwMode="auto">
          <a:xfrm>
            <a:off x="3487738" y="4110029"/>
            <a:ext cx="360362" cy="647700"/>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aphicFrame>
        <p:nvGraphicFramePr>
          <p:cNvPr id="29" name="Object 30"/>
          <p:cNvGraphicFramePr>
            <a:graphicFrameLocks noChangeAspect="1"/>
          </p:cNvGraphicFramePr>
          <p:nvPr/>
        </p:nvGraphicFramePr>
        <p:xfrm>
          <a:off x="4960938" y="3543292"/>
          <a:ext cx="1876425" cy="568325"/>
        </p:xfrm>
        <a:graphic>
          <a:graphicData uri="http://schemas.openxmlformats.org/presentationml/2006/ole">
            <mc:AlternateContent xmlns:mc="http://schemas.openxmlformats.org/markup-compatibility/2006">
              <mc:Choice xmlns:v="urn:schemas-microsoft-com:vml" Requires="v">
                <p:oleObj spid="_x0000_s33493" name="CorelDRAW" r:id="rId15" imgW="3121560" imgH="884520" progId="">
                  <p:embed/>
                </p:oleObj>
              </mc:Choice>
              <mc:Fallback>
                <p:oleObj name="CorelDRAW" r:id="rId15" imgW="3121560" imgH="884520" progId="">
                  <p:embed/>
                  <p:pic>
                    <p:nvPicPr>
                      <p:cNvPr id="29" name="Object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0938" y="3543292"/>
                        <a:ext cx="1876425"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 name="Object 31"/>
          <p:cNvGraphicFramePr>
            <a:graphicFrameLocks noChangeAspect="1"/>
          </p:cNvGraphicFramePr>
          <p:nvPr/>
        </p:nvGraphicFramePr>
        <p:xfrm>
          <a:off x="4960938" y="3548054"/>
          <a:ext cx="1879600" cy="522288"/>
        </p:xfrm>
        <a:graphic>
          <a:graphicData uri="http://schemas.openxmlformats.org/presentationml/2006/ole">
            <mc:AlternateContent xmlns:mc="http://schemas.openxmlformats.org/markup-compatibility/2006">
              <mc:Choice xmlns:v="urn:schemas-microsoft-com:vml" Requires="v">
                <p:oleObj spid="_x0000_s33494" name="CorelDRAW" r:id="rId16" imgW="3121560" imgH="812880" progId="">
                  <p:embed/>
                </p:oleObj>
              </mc:Choice>
              <mc:Fallback>
                <p:oleObj name="CorelDRAW" r:id="rId16" imgW="3121560" imgH="812880" progId="">
                  <p:embed/>
                  <p:pic>
                    <p:nvPicPr>
                      <p:cNvPr id="30" name="Object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0938" y="3548054"/>
                        <a:ext cx="18796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 name="Object 32"/>
          <p:cNvGraphicFramePr>
            <a:graphicFrameLocks noChangeAspect="1"/>
          </p:cNvGraphicFramePr>
          <p:nvPr/>
        </p:nvGraphicFramePr>
        <p:xfrm>
          <a:off x="5867400" y="3570279"/>
          <a:ext cx="965200" cy="522288"/>
        </p:xfrm>
        <a:graphic>
          <a:graphicData uri="http://schemas.openxmlformats.org/presentationml/2006/ole">
            <mc:AlternateContent xmlns:mc="http://schemas.openxmlformats.org/markup-compatibility/2006">
              <mc:Choice xmlns:v="urn:schemas-microsoft-com:vml" Requires="v">
                <p:oleObj spid="_x0000_s33495" name="CorelDRAW" r:id="rId17" imgW="1599840" imgH="812520" progId="">
                  <p:embed/>
                </p:oleObj>
              </mc:Choice>
              <mc:Fallback>
                <p:oleObj name="CorelDRAW" r:id="rId17" imgW="1599840" imgH="812520" progId="">
                  <p:embed/>
                  <p:pic>
                    <p:nvPicPr>
                      <p:cNvPr id="31" name="Object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67400" y="3570279"/>
                        <a:ext cx="9652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 name="Object 33"/>
          <p:cNvGraphicFramePr>
            <a:graphicFrameLocks noChangeAspect="1"/>
          </p:cNvGraphicFramePr>
          <p:nvPr/>
        </p:nvGraphicFramePr>
        <p:xfrm>
          <a:off x="4960938" y="3570279"/>
          <a:ext cx="963612" cy="522288"/>
        </p:xfrm>
        <a:graphic>
          <a:graphicData uri="http://schemas.openxmlformats.org/presentationml/2006/ole">
            <mc:AlternateContent xmlns:mc="http://schemas.openxmlformats.org/markup-compatibility/2006">
              <mc:Choice xmlns:v="urn:schemas-microsoft-com:vml" Requires="v">
                <p:oleObj spid="_x0000_s33496" name="CorelDRAW" r:id="rId18" imgW="1599840" imgH="812880" progId="">
                  <p:embed/>
                </p:oleObj>
              </mc:Choice>
              <mc:Fallback>
                <p:oleObj name="CorelDRAW" r:id="rId18" imgW="1599840" imgH="812880" progId="">
                  <p:embed/>
                  <p:pic>
                    <p:nvPicPr>
                      <p:cNvPr id="32" name="Object 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0938" y="3570279"/>
                        <a:ext cx="963612"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 name="Line 34"/>
          <p:cNvSpPr>
            <a:spLocks noChangeShapeType="1"/>
          </p:cNvSpPr>
          <p:nvPr/>
        </p:nvSpPr>
        <p:spPr bwMode="auto">
          <a:xfrm flipH="1">
            <a:off x="4992688" y="4095742"/>
            <a:ext cx="360362" cy="647700"/>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34" name="Line 35"/>
          <p:cNvSpPr>
            <a:spLocks noChangeShapeType="1"/>
          </p:cNvSpPr>
          <p:nvPr/>
        </p:nvSpPr>
        <p:spPr bwMode="auto">
          <a:xfrm>
            <a:off x="6432550" y="4095742"/>
            <a:ext cx="360363" cy="647700"/>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 name="Title 3">
            <a:extLst>
              <a:ext uri="{FF2B5EF4-FFF2-40B4-BE49-F238E27FC236}">
                <a16:creationId xmlns:a16="http://schemas.microsoft.com/office/drawing/2014/main" id="{6DFE7526-8206-C348-BABA-705934F9BF34}"/>
              </a:ext>
            </a:extLst>
          </p:cNvPr>
          <p:cNvSpPr>
            <a:spLocks noGrp="1"/>
          </p:cNvSpPr>
          <p:nvPr>
            <p:ph type="title"/>
          </p:nvPr>
        </p:nvSpPr>
        <p:spPr/>
        <p:txBody>
          <a:bodyPr/>
          <a:lstStyle/>
          <a:p>
            <a:r>
              <a:rPr lang="en-US" dirty="0"/>
              <a:t>Visualization of Divide and Conquer</a:t>
            </a:r>
          </a:p>
        </p:txBody>
      </p:sp>
    </p:spTree>
    <p:extLst>
      <p:ext uri="{BB962C8B-B14F-4D97-AF65-F5344CB8AC3E}">
        <p14:creationId xmlns:p14="http://schemas.microsoft.com/office/powerpoint/2010/main" val="31042536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up)">
                                      <p:cBhvr>
                                        <p:cTn id="11" dur="500"/>
                                        <p:tgtEl>
                                          <p:spTgt spid="17"/>
                                        </p:tgtEl>
                                      </p:cBhvr>
                                    </p:animEffect>
                                  </p:childTnLst>
                                </p:cTn>
                              </p:par>
                            </p:childTnLst>
                          </p:cTn>
                        </p:par>
                        <p:par>
                          <p:cTn id="12" fill="hold">
                            <p:stCondLst>
                              <p:cond delay="500"/>
                            </p:stCondLst>
                            <p:childTnLst>
                              <p:par>
                                <p:cTn id="13" presetID="1" presetClass="exit" presetSubtype="0" fill="hold" nodeType="afterEffect">
                                  <p:stCondLst>
                                    <p:cond delay="0"/>
                                  </p:stCondLst>
                                  <p:childTnLst>
                                    <p:set>
                                      <p:cBhvr>
                                        <p:cTn id="14" dur="1" fill="hold">
                                          <p:stCondLst>
                                            <p:cond delay="0"/>
                                          </p:stCondLst>
                                        </p:cTn>
                                        <p:tgtEl>
                                          <p:spTgt spid="1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56" presetClass="path" presetSubtype="0" accel="50000" decel="50000" fill="hold" nodeType="withEffect">
                                  <p:stCondLst>
                                    <p:cond delay="0"/>
                                  </p:stCondLst>
                                  <p:childTnLst>
                                    <p:animMotion origin="layout" path="M -4.44444E-6 -7.05529E-7 L -0.05954 0.1876 " pathEditMode="relative" rAng="0" ptsTypes="AA">
                                      <p:cBhvr>
                                        <p:cTn id="22" dur="500" fill="hold"/>
                                        <p:tgtEl>
                                          <p:spTgt spid="20"/>
                                        </p:tgtEl>
                                        <p:attrNameLst>
                                          <p:attrName>ppt_x</p:attrName>
                                          <p:attrName>ppt_y</p:attrName>
                                        </p:attrNameLst>
                                      </p:cBhvr>
                                      <p:rCtr x="-3000" y="9400"/>
                                    </p:animMotion>
                                  </p:childTnLst>
                                </p:cTn>
                              </p:par>
                              <p:par>
                                <p:cTn id="23" presetID="49" presetClass="path" presetSubtype="0" accel="50000" decel="50000" fill="hold" nodeType="withEffect">
                                  <p:stCondLst>
                                    <p:cond delay="0"/>
                                  </p:stCondLst>
                                  <p:childTnLst>
                                    <p:animMotion origin="layout" path="M -3.05556E-6 3.257E-6 L 0.0625 0.18829 " pathEditMode="relative" rAng="0" ptsTypes="AA">
                                      <p:cBhvr>
                                        <p:cTn id="24" dur="500" fill="hold"/>
                                        <p:tgtEl>
                                          <p:spTgt spid="19"/>
                                        </p:tgtEl>
                                        <p:attrNameLst>
                                          <p:attrName>ppt_x</p:attrName>
                                          <p:attrName>ppt_y</p:attrName>
                                        </p:attrNameLst>
                                      </p:cBhvr>
                                      <p:rCtr x="3100" y="9400"/>
                                    </p:animMotion>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4"/>
                                        </p:tgtEl>
                                        <p:attrNameLst>
                                          <p:attrName>style.visibility</p:attrName>
                                        </p:attrNameLst>
                                      </p:cBhvr>
                                      <p:to>
                                        <p:strVal val="visible"/>
                                      </p:to>
                                    </p:set>
                                  </p:childTnLst>
                                </p:cTn>
                              </p:par>
                              <p:par>
                                <p:cTn id="34" presetID="1" presetClass="exit" presetSubtype="0" fill="hold" nodeType="withEffect">
                                  <p:stCondLst>
                                    <p:cond delay="0"/>
                                  </p:stCondLst>
                                  <p:childTnLst>
                                    <p:set>
                                      <p:cBhvr>
                                        <p:cTn id="35" dur="1" fill="hold">
                                          <p:stCondLst>
                                            <p:cond delay="0"/>
                                          </p:stCondLst>
                                        </p:cTn>
                                        <p:tgtEl>
                                          <p:spTgt spid="20"/>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up)">
                                      <p:cBhvr>
                                        <p:cTn id="40" dur="500"/>
                                        <p:tgtEl>
                                          <p:spTgt spid="23"/>
                                        </p:tgtEl>
                                      </p:cBhvr>
                                    </p:animEffect>
                                  </p:childTnLst>
                                </p:cTn>
                              </p:par>
                            </p:childTnLst>
                          </p:cTn>
                        </p:par>
                        <p:par>
                          <p:cTn id="41" fill="hold">
                            <p:stCondLst>
                              <p:cond delay="500"/>
                            </p:stCondLst>
                            <p:childTnLst>
                              <p:par>
                                <p:cTn id="42" presetID="1" presetClass="exit" presetSubtype="0" fill="hold" nodeType="afterEffect">
                                  <p:stCondLst>
                                    <p:cond delay="0"/>
                                  </p:stCondLst>
                                  <p:childTnLst>
                                    <p:set>
                                      <p:cBhvr>
                                        <p:cTn id="43" dur="1" fill="hold">
                                          <p:stCondLst>
                                            <p:cond delay="0"/>
                                          </p:stCondLst>
                                        </p:cTn>
                                        <p:tgtEl>
                                          <p:spTgt spid="24"/>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26"/>
                                        </p:tgtEl>
                                        <p:attrNameLst>
                                          <p:attrName>style.visibility</p:attrName>
                                        </p:attrNameLst>
                                      </p:cBhvr>
                                      <p:to>
                                        <p:strVal val="visible"/>
                                      </p:to>
                                    </p:set>
                                  </p:childTnLst>
                                </p:cTn>
                              </p:par>
                              <p:par>
                                <p:cTn id="50" presetID="56" presetClass="path" presetSubtype="0" accel="50000" decel="50000" fill="hold" nodeType="withEffect">
                                  <p:stCondLst>
                                    <p:cond delay="0"/>
                                  </p:stCondLst>
                                  <p:childTnLst>
                                    <p:animMotion origin="layout" path="M -5.55556E-7 -4.20773E-6 L -0.04913 0.13764 " pathEditMode="relative" rAng="0" ptsTypes="AA">
                                      <p:cBhvr>
                                        <p:cTn id="51" dur="500" fill="hold"/>
                                        <p:tgtEl>
                                          <p:spTgt spid="26"/>
                                        </p:tgtEl>
                                        <p:attrNameLst>
                                          <p:attrName>ppt_x</p:attrName>
                                          <p:attrName>ppt_y</p:attrName>
                                        </p:attrNameLst>
                                      </p:cBhvr>
                                      <p:rCtr x="-2500" y="6900"/>
                                    </p:animMotion>
                                  </p:childTnLst>
                                </p:cTn>
                              </p:par>
                              <p:par>
                                <p:cTn id="52" presetID="49" presetClass="path" presetSubtype="0" accel="50000" decel="50000" fill="hold" nodeType="withEffect">
                                  <p:stCondLst>
                                    <p:cond delay="0"/>
                                  </p:stCondLst>
                                  <p:childTnLst>
                                    <p:animMotion origin="layout" path="M -8.33333E-7 -2.452E-7 L 0.04965 0.13833 " pathEditMode="relative" rAng="0" ptsTypes="AA">
                                      <p:cBhvr>
                                        <p:cTn id="53" dur="500" fill="hold"/>
                                        <p:tgtEl>
                                          <p:spTgt spid="25"/>
                                        </p:tgtEl>
                                        <p:attrNameLst>
                                          <p:attrName>ppt_x</p:attrName>
                                          <p:attrName>ppt_y</p:attrName>
                                        </p:attrNameLst>
                                      </p:cBhvr>
                                      <p:rCtr x="2500" y="6900"/>
                                    </p:animMotion>
                                  </p:childTnLst>
                                </p:cTn>
                              </p:par>
                            </p:childTnLst>
                          </p:cTn>
                        </p:par>
                        <p:par>
                          <p:cTn id="54" fill="hold">
                            <p:stCondLst>
                              <p:cond delay="500"/>
                            </p:stCondLst>
                            <p:childTnLst>
                              <p:par>
                                <p:cTn id="55" presetID="1" presetClass="entr" presetSubtype="0" fill="hold" grpId="0" nodeType="after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19"/>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wipe(up)">
                                      <p:cBhvr>
                                        <p:cTn id="69" dur="500"/>
                                        <p:tgtEl>
                                          <p:spTgt spid="29"/>
                                        </p:tgtEl>
                                      </p:cBhvr>
                                    </p:animEffect>
                                  </p:childTnLst>
                                </p:cTn>
                              </p:par>
                            </p:childTnLst>
                          </p:cTn>
                        </p:par>
                        <p:par>
                          <p:cTn id="70" fill="hold">
                            <p:stCondLst>
                              <p:cond delay="500"/>
                            </p:stCondLst>
                            <p:childTnLst>
                              <p:par>
                                <p:cTn id="71" presetID="1" presetClass="exit" presetSubtype="0" fill="hold" nodeType="afterEffect">
                                  <p:stCondLst>
                                    <p:cond delay="0"/>
                                  </p:stCondLst>
                                  <p:childTnLst>
                                    <p:set>
                                      <p:cBhvr>
                                        <p:cTn id="72" dur="1" fill="hold">
                                          <p:stCondLst>
                                            <p:cond delay="0"/>
                                          </p:stCondLst>
                                        </p:cTn>
                                        <p:tgtEl>
                                          <p:spTgt spid="30"/>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par>
                                <p:cTn id="79" presetID="56" presetClass="path" presetSubtype="0" accel="50000" decel="50000" fill="hold" nodeType="withEffect">
                                  <p:stCondLst>
                                    <p:cond delay="0"/>
                                  </p:stCondLst>
                                  <p:childTnLst>
                                    <p:animMotion origin="layout" path="M -5.55556E-7 -4.20773E-6 L -0.04913 0.13764 " pathEditMode="relative" rAng="0" ptsTypes="AA">
                                      <p:cBhvr>
                                        <p:cTn id="80" dur="500" fill="hold"/>
                                        <p:tgtEl>
                                          <p:spTgt spid="32"/>
                                        </p:tgtEl>
                                        <p:attrNameLst>
                                          <p:attrName>ppt_x</p:attrName>
                                          <p:attrName>ppt_y</p:attrName>
                                        </p:attrNameLst>
                                      </p:cBhvr>
                                      <p:rCtr x="-2500" y="6900"/>
                                    </p:animMotion>
                                  </p:childTnLst>
                                </p:cTn>
                              </p:par>
                              <p:par>
                                <p:cTn id="81" presetID="49" presetClass="path" presetSubtype="0" accel="50000" decel="50000" fill="hold" nodeType="withEffect">
                                  <p:stCondLst>
                                    <p:cond delay="0"/>
                                  </p:stCondLst>
                                  <p:childTnLst>
                                    <p:animMotion origin="layout" path="M -8.33333E-7 -2.452E-7 L 0.04965 0.13833 " pathEditMode="relative" rAng="0" ptsTypes="AA">
                                      <p:cBhvr>
                                        <p:cTn id="82" dur="500" fill="hold"/>
                                        <p:tgtEl>
                                          <p:spTgt spid="31"/>
                                        </p:tgtEl>
                                        <p:attrNameLst>
                                          <p:attrName>ppt_x</p:attrName>
                                          <p:attrName>ppt_y</p:attrName>
                                        </p:attrNameLst>
                                      </p:cBhvr>
                                      <p:rCtr x="2500" y="6900"/>
                                    </p:animMotion>
                                  </p:childTnLst>
                                </p:cTn>
                              </p:par>
                            </p:childTnLst>
                          </p:cTn>
                        </p:par>
                        <p:par>
                          <p:cTn id="83" fill="hold">
                            <p:stCondLst>
                              <p:cond delay="500"/>
                            </p:stCondLst>
                            <p:childTnLst>
                              <p:par>
                                <p:cTn id="84" presetID="1" presetClass="entr" presetSubtype="0" fill="hold" grpId="0" nodeType="afterEffect">
                                  <p:stCondLst>
                                    <p:cond delay="0"/>
                                  </p:stCondLst>
                                  <p:childTnLst>
                                    <p:set>
                                      <p:cBhvr>
                                        <p:cTn id="85" dur="1" fill="hold">
                                          <p:stCondLst>
                                            <p:cond delay="0"/>
                                          </p:stCondLst>
                                        </p:cTn>
                                        <p:tgtEl>
                                          <p:spTgt spid="33"/>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7" grpId="0" animBg="1"/>
      <p:bldP spid="28" grpId="0" animBg="1"/>
      <p:bldP spid="33" grpId="0" animBg="1"/>
      <p:bldP spid="3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solidFill>
            <a:srgbClr val="00B050"/>
          </a:solidFill>
          <a:ln>
            <a:solidFill>
              <a:schemeClr val="accent1"/>
            </a:solidFill>
          </a:ln>
        </p:spPr>
        <p:txBody>
          <a:bodyPr>
            <a:normAutofit/>
          </a:bodyPr>
          <a:lstStyle/>
          <a:p>
            <a:r>
              <a:rPr lang="en-US" altLang="zh-TW" sz="2400" dirty="0"/>
              <a:t>Solve and Conquer</a:t>
            </a:r>
          </a:p>
        </p:txBody>
      </p:sp>
      <p:sp>
        <p:nvSpPr>
          <p:cNvPr id="35" name="Freeform 29"/>
          <p:cNvSpPr>
            <a:spLocks/>
          </p:cNvSpPr>
          <p:nvPr/>
        </p:nvSpPr>
        <p:spPr bwMode="auto">
          <a:xfrm>
            <a:off x="1695450" y="4022716"/>
            <a:ext cx="396875" cy="719138"/>
          </a:xfrm>
          <a:custGeom>
            <a:avLst/>
            <a:gdLst/>
            <a:ahLst/>
            <a:cxnLst>
              <a:cxn ang="0">
                <a:pos x="26" y="453"/>
              </a:cxn>
              <a:cxn ang="0">
                <a:pos x="37" y="205"/>
              </a:cxn>
              <a:cxn ang="0">
                <a:pos x="250" y="0"/>
              </a:cxn>
            </a:cxnLst>
            <a:rect l="0" t="0" r="r" b="b"/>
            <a:pathLst>
              <a:path w="250" h="453">
                <a:moveTo>
                  <a:pt x="26" y="453"/>
                </a:moveTo>
                <a:cubicBezTo>
                  <a:pt x="28" y="412"/>
                  <a:pt x="0" y="280"/>
                  <a:pt x="37" y="205"/>
                </a:cubicBezTo>
                <a:cubicBezTo>
                  <a:pt x="74" y="130"/>
                  <a:pt x="206" y="43"/>
                  <a:pt x="250" y="0"/>
                </a:cubicBezTo>
              </a:path>
            </a:pathLst>
          </a:custGeom>
          <a:noFill/>
          <a:ln w="38100" cap="flat" cmpd="sng">
            <a:solidFill>
              <a:srgbClr val="FF3300"/>
            </a:solidFill>
            <a:prstDash val="solid"/>
            <a:round/>
            <a:headEnd type="none" w="med" len="me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36" name="Freeform 30"/>
          <p:cNvSpPr>
            <a:spLocks/>
          </p:cNvSpPr>
          <p:nvPr/>
        </p:nvSpPr>
        <p:spPr bwMode="auto">
          <a:xfrm flipH="1">
            <a:off x="3711575" y="3989379"/>
            <a:ext cx="396875" cy="719137"/>
          </a:xfrm>
          <a:custGeom>
            <a:avLst/>
            <a:gdLst/>
            <a:ahLst/>
            <a:cxnLst>
              <a:cxn ang="0">
                <a:pos x="26" y="453"/>
              </a:cxn>
              <a:cxn ang="0">
                <a:pos x="37" y="205"/>
              </a:cxn>
              <a:cxn ang="0">
                <a:pos x="250" y="0"/>
              </a:cxn>
            </a:cxnLst>
            <a:rect l="0" t="0" r="r" b="b"/>
            <a:pathLst>
              <a:path w="250" h="453">
                <a:moveTo>
                  <a:pt x="26" y="453"/>
                </a:moveTo>
                <a:cubicBezTo>
                  <a:pt x="28" y="412"/>
                  <a:pt x="0" y="280"/>
                  <a:pt x="37" y="205"/>
                </a:cubicBezTo>
                <a:cubicBezTo>
                  <a:pt x="74" y="130"/>
                  <a:pt x="206" y="43"/>
                  <a:pt x="250" y="0"/>
                </a:cubicBezTo>
              </a:path>
            </a:pathLst>
          </a:custGeom>
          <a:noFill/>
          <a:ln w="38100" cap="flat" cmpd="sng">
            <a:solidFill>
              <a:srgbClr val="FF3300"/>
            </a:solidFill>
            <a:prstDash val="solid"/>
            <a:round/>
            <a:headEnd type="none" w="med" len="me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37" name="Freeform 31"/>
          <p:cNvSpPr>
            <a:spLocks/>
          </p:cNvSpPr>
          <p:nvPr/>
        </p:nvSpPr>
        <p:spPr bwMode="auto">
          <a:xfrm>
            <a:off x="4648200" y="4003666"/>
            <a:ext cx="396875" cy="719138"/>
          </a:xfrm>
          <a:custGeom>
            <a:avLst/>
            <a:gdLst/>
            <a:ahLst/>
            <a:cxnLst>
              <a:cxn ang="0">
                <a:pos x="26" y="453"/>
              </a:cxn>
              <a:cxn ang="0">
                <a:pos x="37" y="205"/>
              </a:cxn>
              <a:cxn ang="0">
                <a:pos x="250" y="0"/>
              </a:cxn>
            </a:cxnLst>
            <a:rect l="0" t="0" r="r" b="b"/>
            <a:pathLst>
              <a:path w="250" h="453">
                <a:moveTo>
                  <a:pt x="26" y="453"/>
                </a:moveTo>
                <a:cubicBezTo>
                  <a:pt x="28" y="412"/>
                  <a:pt x="0" y="280"/>
                  <a:pt x="37" y="205"/>
                </a:cubicBezTo>
                <a:cubicBezTo>
                  <a:pt x="74" y="130"/>
                  <a:pt x="206" y="43"/>
                  <a:pt x="250" y="0"/>
                </a:cubicBezTo>
              </a:path>
            </a:pathLst>
          </a:custGeom>
          <a:noFill/>
          <a:ln w="38100" cap="flat" cmpd="sng">
            <a:solidFill>
              <a:srgbClr val="FF3300"/>
            </a:solidFill>
            <a:prstDash val="solid"/>
            <a:round/>
            <a:headEnd type="none" w="med" len="me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38" name="Freeform 32"/>
          <p:cNvSpPr>
            <a:spLocks/>
          </p:cNvSpPr>
          <p:nvPr/>
        </p:nvSpPr>
        <p:spPr bwMode="auto">
          <a:xfrm flipH="1">
            <a:off x="6700838" y="3956041"/>
            <a:ext cx="396875" cy="719138"/>
          </a:xfrm>
          <a:custGeom>
            <a:avLst/>
            <a:gdLst/>
            <a:ahLst/>
            <a:cxnLst>
              <a:cxn ang="0">
                <a:pos x="26" y="453"/>
              </a:cxn>
              <a:cxn ang="0">
                <a:pos x="37" y="205"/>
              </a:cxn>
              <a:cxn ang="0">
                <a:pos x="250" y="0"/>
              </a:cxn>
            </a:cxnLst>
            <a:rect l="0" t="0" r="r" b="b"/>
            <a:pathLst>
              <a:path w="250" h="453">
                <a:moveTo>
                  <a:pt x="26" y="453"/>
                </a:moveTo>
                <a:cubicBezTo>
                  <a:pt x="28" y="412"/>
                  <a:pt x="0" y="280"/>
                  <a:pt x="37" y="205"/>
                </a:cubicBezTo>
                <a:cubicBezTo>
                  <a:pt x="74" y="130"/>
                  <a:pt x="206" y="43"/>
                  <a:pt x="250" y="0"/>
                </a:cubicBezTo>
              </a:path>
            </a:pathLst>
          </a:custGeom>
          <a:noFill/>
          <a:ln w="38100" cap="flat" cmpd="sng">
            <a:solidFill>
              <a:srgbClr val="FF3300"/>
            </a:solidFill>
            <a:prstDash val="solid"/>
            <a:round/>
            <a:headEnd type="none" w="med" len="me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39" name="Freeform 33"/>
          <p:cNvSpPr>
            <a:spLocks/>
          </p:cNvSpPr>
          <p:nvPr/>
        </p:nvSpPr>
        <p:spPr bwMode="auto">
          <a:xfrm>
            <a:off x="2884488" y="2727316"/>
            <a:ext cx="396875" cy="719138"/>
          </a:xfrm>
          <a:custGeom>
            <a:avLst/>
            <a:gdLst/>
            <a:ahLst/>
            <a:cxnLst>
              <a:cxn ang="0">
                <a:pos x="26" y="453"/>
              </a:cxn>
              <a:cxn ang="0">
                <a:pos x="37" y="205"/>
              </a:cxn>
              <a:cxn ang="0">
                <a:pos x="250" y="0"/>
              </a:cxn>
            </a:cxnLst>
            <a:rect l="0" t="0" r="r" b="b"/>
            <a:pathLst>
              <a:path w="250" h="453">
                <a:moveTo>
                  <a:pt x="26" y="453"/>
                </a:moveTo>
                <a:cubicBezTo>
                  <a:pt x="28" y="412"/>
                  <a:pt x="0" y="280"/>
                  <a:pt x="37" y="205"/>
                </a:cubicBezTo>
                <a:cubicBezTo>
                  <a:pt x="74" y="130"/>
                  <a:pt x="206" y="43"/>
                  <a:pt x="250" y="0"/>
                </a:cubicBezTo>
              </a:path>
            </a:pathLst>
          </a:custGeom>
          <a:noFill/>
          <a:ln w="38100" cap="flat" cmpd="sng">
            <a:solidFill>
              <a:srgbClr val="FF3300"/>
            </a:solidFill>
            <a:prstDash val="solid"/>
            <a:round/>
            <a:headEnd type="none" w="med" len="me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0" name="Freeform 34"/>
          <p:cNvSpPr>
            <a:spLocks/>
          </p:cNvSpPr>
          <p:nvPr/>
        </p:nvSpPr>
        <p:spPr bwMode="auto">
          <a:xfrm flipH="1">
            <a:off x="5584825" y="2690804"/>
            <a:ext cx="396875" cy="719137"/>
          </a:xfrm>
          <a:custGeom>
            <a:avLst/>
            <a:gdLst/>
            <a:ahLst/>
            <a:cxnLst>
              <a:cxn ang="0">
                <a:pos x="26" y="453"/>
              </a:cxn>
              <a:cxn ang="0">
                <a:pos x="37" y="205"/>
              </a:cxn>
              <a:cxn ang="0">
                <a:pos x="250" y="0"/>
              </a:cxn>
            </a:cxnLst>
            <a:rect l="0" t="0" r="r" b="b"/>
            <a:pathLst>
              <a:path w="250" h="453">
                <a:moveTo>
                  <a:pt x="26" y="453"/>
                </a:moveTo>
                <a:cubicBezTo>
                  <a:pt x="28" y="412"/>
                  <a:pt x="0" y="280"/>
                  <a:pt x="37" y="205"/>
                </a:cubicBezTo>
                <a:cubicBezTo>
                  <a:pt x="74" y="130"/>
                  <a:pt x="206" y="43"/>
                  <a:pt x="250" y="0"/>
                </a:cubicBezTo>
              </a:path>
            </a:pathLst>
          </a:custGeom>
          <a:noFill/>
          <a:ln w="38100" cap="flat" cmpd="sng">
            <a:solidFill>
              <a:srgbClr val="FF3300"/>
            </a:solidFill>
            <a:prstDash val="solid"/>
            <a:round/>
            <a:headEnd type="none" w="med" len="me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pSp>
        <p:nvGrpSpPr>
          <p:cNvPr id="41" name="Group 42"/>
          <p:cNvGrpSpPr>
            <a:grpSpLocks/>
          </p:cNvGrpSpPr>
          <p:nvPr/>
        </p:nvGrpSpPr>
        <p:grpSpPr bwMode="auto">
          <a:xfrm>
            <a:off x="1619250" y="2214554"/>
            <a:ext cx="5491163" cy="2870200"/>
            <a:chOff x="1040" y="1667"/>
            <a:chExt cx="3459" cy="1808"/>
          </a:xfrm>
        </p:grpSpPr>
        <p:sp>
          <p:nvSpPr>
            <p:cNvPr id="42" name="Oval 40"/>
            <p:cNvSpPr>
              <a:spLocks noChangeArrowheads="1"/>
            </p:cNvSpPr>
            <p:nvPr/>
          </p:nvSpPr>
          <p:spPr bwMode="auto">
            <a:xfrm>
              <a:off x="3125" y="2471"/>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3" name="Oval 39"/>
            <p:cNvSpPr>
              <a:spLocks noChangeArrowheads="1"/>
            </p:cNvSpPr>
            <p:nvPr/>
          </p:nvSpPr>
          <p:spPr bwMode="auto">
            <a:xfrm>
              <a:off x="1270" y="2483"/>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4" name="Oval 41"/>
            <p:cNvSpPr>
              <a:spLocks noChangeArrowheads="1"/>
            </p:cNvSpPr>
            <p:nvPr/>
          </p:nvSpPr>
          <p:spPr bwMode="auto">
            <a:xfrm>
              <a:off x="2086" y="1667"/>
              <a:ext cx="1405" cy="344"/>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5" name="Oval 38"/>
            <p:cNvSpPr>
              <a:spLocks noChangeArrowheads="1"/>
            </p:cNvSpPr>
            <p:nvPr/>
          </p:nvSpPr>
          <p:spPr bwMode="auto">
            <a:xfrm>
              <a:off x="4068" y="3253"/>
              <a:ext cx="431" cy="218"/>
            </a:xfrm>
            <a:prstGeom prst="ellipse">
              <a:avLst/>
            </a:prstGeom>
            <a:no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6" name="Oval 37"/>
            <p:cNvSpPr>
              <a:spLocks noChangeArrowheads="1"/>
            </p:cNvSpPr>
            <p:nvPr/>
          </p:nvSpPr>
          <p:spPr bwMode="auto">
            <a:xfrm>
              <a:off x="2909" y="3257"/>
              <a:ext cx="431" cy="218"/>
            </a:xfrm>
            <a:prstGeom prst="ellipse">
              <a:avLst/>
            </a:prstGeom>
            <a:no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7" name="Line 10"/>
            <p:cNvSpPr>
              <a:spLocks noChangeShapeType="1"/>
            </p:cNvSpPr>
            <p:nvPr/>
          </p:nvSpPr>
          <p:spPr bwMode="auto">
            <a:xfrm flipH="1">
              <a:off x="2086" y="2057"/>
              <a:ext cx="294" cy="58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8" name="Line 11"/>
            <p:cNvSpPr>
              <a:spLocks noChangeShapeType="1"/>
            </p:cNvSpPr>
            <p:nvPr/>
          </p:nvSpPr>
          <p:spPr bwMode="auto">
            <a:xfrm>
              <a:off x="3243" y="2011"/>
              <a:ext cx="248" cy="59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9" name="Line 16"/>
            <p:cNvSpPr>
              <a:spLocks noChangeShapeType="1"/>
            </p:cNvSpPr>
            <p:nvPr/>
          </p:nvSpPr>
          <p:spPr bwMode="auto">
            <a:xfrm flipH="1">
              <a:off x="1290"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0" name="Line 17"/>
            <p:cNvSpPr>
              <a:spLocks noChangeShapeType="1"/>
            </p:cNvSpPr>
            <p:nvPr/>
          </p:nvSpPr>
          <p:spPr bwMode="auto">
            <a:xfrm>
              <a:off x="2197"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1" name="Line 22"/>
            <p:cNvSpPr>
              <a:spLocks noChangeShapeType="1"/>
            </p:cNvSpPr>
            <p:nvPr/>
          </p:nvSpPr>
          <p:spPr bwMode="auto">
            <a:xfrm flipH="1">
              <a:off x="3145"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2" name="Line 23"/>
            <p:cNvSpPr>
              <a:spLocks noChangeShapeType="1"/>
            </p:cNvSpPr>
            <p:nvPr/>
          </p:nvSpPr>
          <p:spPr bwMode="auto">
            <a:xfrm>
              <a:off x="4052"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3" name="Oval 35"/>
            <p:cNvSpPr>
              <a:spLocks noChangeArrowheads="1"/>
            </p:cNvSpPr>
            <p:nvPr/>
          </p:nvSpPr>
          <p:spPr bwMode="auto">
            <a:xfrm>
              <a:off x="1040" y="3257"/>
              <a:ext cx="431" cy="218"/>
            </a:xfrm>
            <a:prstGeom prst="ellipse">
              <a:avLst/>
            </a:prstGeom>
            <a:no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4" name="Oval 36"/>
            <p:cNvSpPr>
              <a:spLocks noChangeArrowheads="1"/>
            </p:cNvSpPr>
            <p:nvPr/>
          </p:nvSpPr>
          <p:spPr bwMode="auto">
            <a:xfrm>
              <a:off x="2199" y="3236"/>
              <a:ext cx="431" cy="218"/>
            </a:xfrm>
            <a:prstGeom prst="ellipse">
              <a:avLst/>
            </a:prstGeom>
            <a:no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pSp>
      <p:grpSp>
        <p:nvGrpSpPr>
          <p:cNvPr id="55" name="Group 57"/>
          <p:cNvGrpSpPr>
            <a:grpSpLocks/>
          </p:cNvGrpSpPr>
          <p:nvPr/>
        </p:nvGrpSpPr>
        <p:grpSpPr bwMode="auto">
          <a:xfrm>
            <a:off x="1619250" y="2214554"/>
            <a:ext cx="5491163" cy="2870200"/>
            <a:chOff x="1040" y="1667"/>
            <a:chExt cx="3459" cy="1808"/>
          </a:xfrm>
        </p:grpSpPr>
        <p:sp>
          <p:nvSpPr>
            <p:cNvPr id="56" name="Oval 58"/>
            <p:cNvSpPr>
              <a:spLocks noChangeArrowheads="1"/>
            </p:cNvSpPr>
            <p:nvPr/>
          </p:nvSpPr>
          <p:spPr bwMode="auto">
            <a:xfrm>
              <a:off x="3125" y="2471"/>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7" name="Oval 59"/>
            <p:cNvSpPr>
              <a:spLocks noChangeArrowheads="1"/>
            </p:cNvSpPr>
            <p:nvPr/>
          </p:nvSpPr>
          <p:spPr bwMode="auto">
            <a:xfrm>
              <a:off x="1270" y="2483"/>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8" name="Oval 60"/>
            <p:cNvSpPr>
              <a:spLocks noChangeArrowheads="1"/>
            </p:cNvSpPr>
            <p:nvPr/>
          </p:nvSpPr>
          <p:spPr bwMode="auto">
            <a:xfrm>
              <a:off x="2086" y="1667"/>
              <a:ext cx="1405" cy="344"/>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9" name="Oval 61"/>
            <p:cNvSpPr>
              <a:spLocks noChangeArrowheads="1"/>
            </p:cNvSpPr>
            <p:nvPr/>
          </p:nvSpPr>
          <p:spPr bwMode="auto">
            <a:xfrm>
              <a:off x="4068" y="3253"/>
              <a:ext cx="431" cy="218"/>
            </a:xfrm>
            <a:prstGeom prst="ellipse">
              <a:avLst/>
            </a:prstGeom>
            <a:no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0" name="Oval 62"/>
            <p:cNvSpPr>
              <a:spLocks noChangeArrowheads="1"/>
            </p:cNvSpPr>
            <p:nvPr/>
          </p:nvSpPr>
          <p:spPr bwMode="auto">
            <a:xfrm>
              <a:off x="2909" y="3257"/>
              <a:ext cx="431" cy="218"/>
            </a:xfrm>
            <a:prstGeom prst="ellipse">
              <a:avLst/>
            </a:prstGeom>
            <a:no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1" name="Line 63"/>
            <p:cNvSpPr>
              <a:spLocks noChangeShapeType="1"/>
            </p:cNvSpPr>
            <p:nvPr/>
          </p:nvSpPr>
          <p:spPr bwMode="auto">
            <a:xfrm flipH="1">
              <a:off x="2086" y="2057"/>
              <a:ext cx="294" cy="58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2" name="Line 64"/>
            <p:cNvSpPr>
              <a:spLocks noChangeShapeType="1"/>
            </p:cNvSpPr>
            <p:nvPr/>
          </p:nvSpPr>
          <p:spPr bwMode="auto">
            <a:xfrm>
              <a:off x="3243" y="2011"/>
              <a:ext cx="248" cy="59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3" name="Line 65"/>
            <p:cNvSpPr>
              <a:spLocks noChangeShapeType="1"/>
            </p:cNvSpPr>
            <p:nvPr/>
          </p:nvSpPr>
          <p:spPr bwMode="auto">
            <a:xfrm flipH="1">
              <a:off x="1290"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4" name="Line 66"/>
            <p:cNvSpPr>
              <a:spLocks noChangeShapeType="1"/>
            </p:cNvSpPr>
            <p:nvPr/>
          </p:nvSpPr>
          <p:spPr bwMode="auto">
            <a:xfrm>
              <a:off x="2197"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5" name="Line 67"/>
            <p:cNvSpPr>
              <a:spLocks noChangeShapeType="1"/>
            </p:cNvSpPr>
            <p:nvPr/>
          </p:nvSpPr>
          <p:spPr bwMode="auto">
            <a:xfrm flipH="1">
              <a:off x="3145"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6" name="Line 68"/>
            <p:cNvSpPr>
              <a:spLocks noChangeShapeType="1"/>
            </p:cNvSpPr>
            <p:nvPr/>
          </p:nvSpPr>
          <p:spPr bwMode="auto">
            <a:xfrm>
              <a:off x="4052"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7" name="Oval 69"/>
            <p:cNvSpPr>
              <a:spLocks noChangeArrowheads="1"/>
            </p:cNvSpPr>
            <p:nvPr/>
          </p:nvSpPr>
          <p:spPr bwMode="auto">
            <a:xfrm>
              <a:off x="1040"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8" name="Oval 70"/>
            <p:cNvSpPr>
              <a:spLocks noChangeArrowheads="1"/>
            </p:cNvSpPr>
            <p:nvPr/>
          </p:nvSpPr>
          <p:spPr bwMode="auto">
            <a:xfrm>
              <a:off x="2199" y="3236"/>
              <a:ext cx="431" cy="218"/>
            </a:xfrm>
            <a:prstGeom prst="ellipse">
              <a:avLst/>
            </a:prstGeom>
            <a:no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pSp>
      <p:grpSp>
        <p:nvGrpSpPr>
          <p:cNvPr id="69" name="Group 99"/>
          <p:cNvGrpSpPr>
            <a:grpSpLocks/>
          </p:cNvGrpSpPr>
          <p:nvPr/>
        </p:nvGrpSpPr>
        <p:grpSpPr bwMode="auto">
          <a:xfrm>
            <a:off x="1619250" y="2214554"/>
            <a:ext cx="5491163" cy="2870200"/>
            <a:chOff x="1040" y="1667"/>
            <a:chExt cx="3459" cy="1808"/>
          </a:xfrm>
        </p:grpSpPr>
        <p:sp>
          <p:nvSpPr>
            <p:cNvPr id="70" name="Oval 100"/>
            <p:cNvSpPr>
              <a:spLocks noChangeArrowheads="1"/>
            </p:cNvSpPr>
            <p:nvPr/>
          </p:nvSpPr>
          <p:spPr bwMode="auto">
            <a:xfrm>
              <a:off x="3125" y="2471"/>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1" name="Oval 101"/>
            <p:cNvSpPr>
              <a:spLocks noChangeArrowheads="1"/>
            </p:cNvSpPr>
            <p:nvPr/>
          </p:nvSpPr>
          <p:spPr bwMode="auto">
            <a:xfrm>
              <a:off x="1270" y="2483"/>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2" name="Oval 102"/>
            <p:cNvSpPr>
              <a:spLocks noChangeArrowheads="1"/>
            </p:cNvSpPr>
            <p:nvPr/>
          </p:nvSpPr>
          <p:spPr bwMode="auto">
            <a:xfrm>
              <a:off x="2086" y="1667"/>
              <a:ext cx="1405" cy="344"/>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3" name="Oval 103"/>
            <p:cNvSpPr>
              <a:spLocks noChangeArrowheads="1"/>
            </p:cNvSpPr>
            <p:nvPr/>
          </p:nvSpPr>
          <p:spPr bwMode="auto">
            <a:xfrm>
              <a:off x="4068" y="3253"/>
              <a:ext cx="431" cy="218"/>
            </a:xfrm>
            <a:prstGeom prst="ellipse">
              <a:avLst/>
            </a:prstGeom>
            <a:no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4" name="Oval 104"/>
            <p:cNvSpPr>
              <a:spLocks noChangeArrowheads="1"/>
            </p:cNvSpPr>
            <p:nvPr/>
          </p:nvSpPr>
          <p:spPr bwMode="auto">
            <a:xfrm>
              <a:off x="2909" y="3257"/>
              <a:ext cx="431" cy="218"/>
            </a:xfrm>
            <a:prstGeom prst="ellipse">
              <a:avLst/>
            </a:prstGeom>
            <a:no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5" name="Line 105"/>
            <p:cNvSpPr>
              <a:spLocks noChangeShapeType="1"/>
            </p:cNvSpPr>
            <p:nvPr/>
          </p:nvSpPr>
          <p:spPr bwMode="auto">
            <a:xfrm flipH="1">
              <a:off x="2086" y="2057"/>
              <a:ext cx="294" cy="58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6" name="Line 106"/>
            <p:cNvSpPr>
              <a:spLocks noChangeShapeType="1"/>
            </p:cNvSpPr>
            <p:nvPr/>
          </p:nvSpPr>
          <p:spPr bwMode="auto">
            <a:xfrm>
              <a:off x="3243" y="2011"/>
              <a:ext cx="248" cy="59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7" name="Line 107"/>
            <p:cNvSpPr>
              <a:spLocks noChangeShapeType="1"/>
            </p:cNvSpPr>
            <p:nvPr/>
          </p:nvSpPr>
          <p:spPr bwMode="auto">
            <a:xfrm flipH="1">
              <a:off x="1290"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8" name="Line 108"/>
            <p:cNvSpPr>
              <a:spLocks noChangeShapeType="1"/>
            </p:cNvSpPr>
            <p:nvPr/>
          </p:nvSpPr>
          <p:spPr bwMode="auto">
            <a:xfrm>
              <a:off x="2197"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9" name="Line 109"/>
            <p:cNvSpPr>
              <a:spLocks noChangeShapeType="1"/>
            </p:cNvSpPr>
            <p:nvPr/>
          </p:nvSpPr>
          <p:spPr bwMode="auto">
            <a:xfrm flipH="1">
              <a:off x="3145"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0" name="Line 110"/>
            <p:cNvSpPr>
              <a:spLocks noChangeShapeType="1"/>
            </p:cNvSpPr>
            <p:nvPr/>
          </p:nvSpPr>
          <p:spPr bwMode="auto">
            <a:xfrm>
              <a:off x="4052"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1" name="Oval 111"/>
            <p:cNvSpPr>
              <a:spLocks noChangeArrowheads="1"/>
            </p:cNvSpPr>
            <p:nvPr/>
          </p:nvSpPr>
          <p:spPr bwMode="auto">
            <a:xfrm>
              <a:off x="1040"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2" name="Oval 112"/>
            <p:cNvSpPr>
              <a:spLocks noChangeArrowheads="1"/>
            </p:cNvSpPr>
            <p:nvPr/>
          </p:nvSpPr>
          <p:spPr bwMode="auto">
            <a:xfrm>
              <a:off x="2199" y="3236"/>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pSp>
      <p:grpSp>
        <p:nvGrpSpPr>
          <p:cNvPr id="83" name="Group 128"/>
          <p:cNvGrpSpPr>
            <a:grpSpLocks/>
          </p:cNvGrpSpPr>
          <p:nvPr/>
        </p:nvGrpSpPr>
        <p:grpSpPr bwMode="auto">
          <a:xfrm>
            <a:off x="1619250" y="2214554"/>
            <a:ext cx="5491163" cy="2870200"/>
            <a:chOff x="1040" y="1667"/>
            <a:chExt cx="3459" cy="1808"/>
          </a:xfrm>
        </p:grpSpPr>
        <p:sp>
          <p:nvSpPr>
            <p:cNvPr id="84" name="Oval 129"/>
            <p:cNvSpPr>
              <a:spLocks noChangeArrowheads="1"/>
            </p:cNvSpPr>
            <p:nvPr/>
          </p:nvSpPr>
          <p:spPr bwMode="auto">
            <a:xfrm>
              <a:off x="3125" y="2471"/>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5" name="Oval 130"/>
            <p:cNvSpPr>
              <a:spLocks noChangeArrowheads="1"/>
            </p:cNvSpPr>
            <p:nvPr/>
          </p:nvSpPr>
          <p:spPr bwMode="auto">
            <a:xfrm>
              <a:off x="1270" y="2483"/>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6" name="Oval 131"/>
            <p:cNvSpPr>
              <a:spLocks noChangeArrowheads="1"/>
            </p:cNvSpPr>
            <p:nvPr/>
          </p:nvSpPr>
          <p:spPr bwMode="auto">
            <a:xfrm>
              <a:off x="2086" y="1667"/>
              <a:ext cx="1405" cy="344"/>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7" name="Oval 132"/>
            <p:cNvSpPr>
              <a:spLocks noChangeArrowheads="1"/>
            </p:cNvSpPr>
            <p:nvPr/>
          </p:nvSpPr>
          <p:spPr bwMode="auto">
            <a:xfrm>
              <a:off x="4068" y="3253"/>
              <a:ext cx="431" cy="218"/>
            </a:xfrm>
            <a:prstGeom prst="ellipse">
              <a:avLst/>
            </a:prstGeom>
            <a:no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8" name="Oval 133"/>
            <p:cNvSpPr>
              <a:spLocks noChangeArrowheads="1"/>
            </p:cNvSpPr>
            <p:nvPr/>
          </p:nvSpPr>
          <p:spPr bwMode="auto">
            <a:xfrm>
              <a:off x="2909"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9" name="Line 134"/>
            <p:cNvSpPr>
              <a:spLocks noChangeShapeType="1"/>
            </p:cNvSpPr>
            <p:nvPr/>
          </p:nvSpPr>
          <p:spPr bwMode="auto">
            <a:xfrm flipH="1">
              <a:off x="2086" y="2057"/>
              <a:ext cx="294" cy="58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0" name="Line 135"/>
            <p:cNvSpPr>
              <a:spLocks noChangeShapeType="1"/>
            </p:cNvSpPr>
            <p:nvPr/>
          </p:nvSpPr>
          <p:spPr bwMode="auto">
            <a:xfrm>
              <a:off x="3243" y="2011"/>
              <a:ext cx="248" cy="59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1" name="Line 136"/>
            <p:cNvSpPr>
              <a:spLocks noChangeShapeType="1"/>
            </p:cNvSpPr>
            <p:nvPr/>
          </p:nvSpPr>
          <p:spPr bwMode="auto">
            <a:xfrm flipH="1">
              <a:off x="1290"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2" name="Line 137"/>
            <p:cNvSpPr>
              <a:spLocks noChangeShapeType="1"/>
            </p:cNvSpPr>
            <p:nvPr/>
          </p:nvSpPr>
          <p:spPr bwMode="auto">
            <a:xfrm>
              <a:off x="2197"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3" name="Line 138"/>
            <p:cNvSpPr>
              <a:spLocks noChangeShapeType="1"/>
            </p:cNvSpPr>
            <p:nvPr/>
          </p:nvSpPr>
          <p:spPr bwMode="auto">
            <a:xfrm flipH="1">
              <a:off x="3145"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4" name="Line 139"/>
            <p:cNvSpPr>
              <a:spLocks noChangeShapeType="1"/>
            </p:cNvSpPr>
            <p:nvPr/>
          </p:nvSpPr>
          <p:spPr bwMode="auto">
            <a:xfrm>
              <a:off x="4052"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5" name="Oval 140"/>
            <p:cNvSpPr>
              <a:spLocks noChangeArrowheads="1"/>
            </p:cNvSpPr>
            <p:nvPr/>
          </p:nvSpPr>
          <p:spPr bwMode="auto">
            <a:xfrm>
              <a:off x="1040"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6" name="Oval 141"/>
            <p:cNvSpPr>
              <a:spLocks noChangeArrowheads="1"/>
            </p:cNvSpPr>
            <p:nvPr/>
          </p:nvSpPr>
          <p:spPr bwMode="auto">
            <a:xfrm>
              <a:off x="2199" y="3236"/>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pSp>
      <p:grpSp>
        <p:nvGrpSpPr>
          <p:cNvPr id="97" name="Group 142"/>
          <p:cNvGrpSpPr>
            <a:grpSpLocks/>
          </p:cNvGrpSpPr>
          <p:nvPr/>
        </p:nvGrpSpPr>
        <p:grpSpPr bwMode="auto">
          <a:xfrm>
            <a:off x="1619250" y="2214554"/>
            <a:ext cx="5491163" cy="2870200"/>
            <a:chOff x="1040" y="1667"/>
            <a:chExt cx="3459" cy="1808"/>
          </a:xfrm>
        </p:grpSpPr>
        <p:sp>
          <p:nvSpPr>
            <p:cNvPr id="98" name="Oval 143"/>
            <p:cNvSpPr>
              <a:spLocks noChangeArrowheads="1"/>
            </p:cNvSpPr>
            <p:nvPr/>
          </p:nvSpPr>
          <p:spPr bwMode="auto">
            <a:xfrm>
              <a:off x="3125" y="2471"/>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9" name="Oval 144"/>
            <p:cNvSpPr>
              <a:spLocks noChangeArrowheads="1"/>
            </p:cNvSpPr>
            <p:nvPr/>
          </p:nvSpPr>
          <p:spPr bwMode="auto">
            <a:xfrm>
              <a:off x="1270" y="2483"/>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0" name="Oval 145"/>
            <p:cNvSpPr>
              <a:spLocks noChangeArrowheads="1"/>
            </p:cNvSpPr>
            <p:nvPr/>
          </p:nvSpPr>
          <p:spPr bwMode="auto">
            <a:xfrm>
              <a:off x="2086" y="1667"/>
              <a:ext cx="1405" cy="344"/>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1" name="Oval 146"/>
            <p:cNvSpPr>
              <a:spLocks noChangeArrowheads="1"/>
            </p:cNvSpPr>
            <p:nvPr/>
          </p:nvSpPr>
          <p:spPr bwMode="auto">
            <a:xfrm>
              <a:off x="4068" y="3253"/>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2" name="Oval 147"/>
            <p:cNvSpPr>
              <a:spLocks noChangeArrowheads="1"/>
            </p:cNvSpPr>
            <p:nvPr/>
          </p:nvSpPr>
          <p:spPr bwMode="auto">
            <a:xfrm>
              <a:off x="2909"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3" name="Line 148"/>
            <p:cNvSpPr>
              <a:spLocks noChangeShapeType="1"/>
            </p:cNvSpPr>
            <p:nvPr/>
          </p:nvSpPr>
          <p:spPr bwMode="auto">
            <a:xfrm flipH="1">
              <a:off x="2086" y="2057"/>
              <a:ext cx="294" cy="58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4" name="Line 149"/>
            <p:cNvSpPr>
              <a:spLocks noChangeShapeType="1"/>
            </p:cNvSpPr>
            <p:nvPr/>
          </p:nvSpPr>
          <p:spPr bwMode="auto">
            <a:xfrm>
              <a:off x="3243" y="2011"/>
              <a:ext cx="248" cy="59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5" name="Line 150"/>
            <p:cNvSpPr>
              <a:spLocks noChangeShapeType="1"/>
            </p:cNvSpPr>
            <p:nvPr/>
          </p:nvSpPr>
          <p:spPr bwMode="auto">
            <a:xfrm flipH="1">
              <a:off x="1290"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6" name="Line 151"/>
            <p:cNvSpPr>
              <a:spLocks noChangeShapeType="1"/>
            </p:cNvSpPr>
            <p:nvPr/>
          </p:nvSpPr>
          <p:spPr bwMode="auto">
            <a:xfrm>
              <a:off x="2197"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7" name="Line 152"/>
            <p:cNvSpPr>
              <a:spLocks noChangeShapeType="1"/>
            </p:cNvSpPr>
            <p:nvPr/>
          </p:nvSpPr>
          <p:spPr bwMode="auto">
            <a:xfrm flipH="1">
              <a:off x="3145"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8" name="Line 153"/>
            <p:cNvSpPr>
              <a:spLocks noChangeShapeType="1"/>
            </p:cNvSpPr>
            <p:nvPr/>
          </p:nvSpPr>
          <p:spPr bwMode="auto">
            <a:xfrm>
              <a:off x="4052"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9" name="Oval 154"/>
            <p:cNvSpPr>
              <a:spLocks noChangeArrowheads="1"/>
            </p:cNvSpPr>
            <p:nvPr/>
          </p:nvSpPr>
          <p:spPr bwMode="auto">
            <a:xfrm>
              <a:off x="1040"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0" name="Oval 155"/>
            <p:cNvSpPr>
              <a:spLocks noChangeArrowheads="1"/>
            </p:cNvSpPr>
            <p:nvPr/>
          </p:nvSpPr>
          <p:spPr bwMode="auto">
            <a:xfrm>
              <a:off x="2199" y="3236"/>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pSp>
      <p:grpSp>
        <p:nvGrpSpPr>
          <p:cNvPr id="111" name="Group 156"/>
          <p:cNvGrpSpPr>
            <a:grpSpLocks/>
          </p:cNvGrpSpPr>
          <p:nvPr/>
        </p:nvGrpSpPr>
        <p:grpSpPr bwMode="auto">
          <a:xfrm>
            <a:off x="1619250" y="2214554"/>
            <a:ext cx="5491163" cy="2870200"/>
            <a:chOff x="1040" y="1667"/>
            <a:chExt cx="3459" cy="1808"/>
          </a:xfrm>
        </p:grpSpPr>
        <p:sp>
          <p:nvSpPr>
            <p:cNvPr id="112" name="Oval 157"/>
            <p:cNvSpPr>
              <a:spLocks noChangeArrowheads="1"/>
            </p:cNvSpPr>
            <p:nvPr/>
          </p:nvSpPr>
          <p:spPr bwMode="auto">
            <a:xfrm>
              <a:off x="3125" y="2471"/>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3" name="Oval 158"/>
            <p:cNvSpPr>
              <a:spLocks noChangeArrowheads="1"/>
            </p:cNvSpPr>
            <p:nvPr/>
          </p:nvSpPr>
          <p:spPr bwMode="auto">
            <a:xfrm>
              <a:off x="1270" y="2483"/>
              <a:ext cx="1154" cy="312"/>
            </a:xfrm>
            <a:prstGeom prst="ellipse">
              <a:avLst/>
            </a:prstGeom>
            <a:solidFill>
              <a:schemeClr val="folHlink"/>
            </a:solid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4" name="Oval 159"/>
            <p:cNvSpPr>
              <a:spLocks noChangeArrowheads="1"/>
            </p:cNvSpPr>
            <p:nvPr/>
          </p:nvSpPr>
          <p:spPr bwMode="auto">
            <a:xfrm>
              <a:off x="2086" y="1667"/>
              <a:ext cx="1405" cy="344"/>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5" name="Oval 160"/>
            <p:cNvSpPr>
              <a:spLocks noChangeArrowheads="1"/>
            </p:cNvSpPr>
            <p:nvPr/>
          </p:nvSpPr>
          <p:spPr bwMode="auto">
            <a:xfrm>
              <a:off x="4068" y="3253"/>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6" name="Oval 161"/>
            <p:cNvSpPr>
              <a:spLocks noChangeArrowheads="1"/>
            </p:cNvSpPr>
            <p:nvPr/>
          </p:nvSpPr>
          <p:spPr bwMode="auto">
            <a:xfrm>
              <a:off x="2909"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7" name="Line 162"/>
            <p:cNvSpPr>
              <a:spLocks noChangeShapeType="1"/>
            </p:cNvSpPr>
            <p:nvPr/>
          </p:nvSpPr>
          <p:spPr bwMode="auto">
            <a:xfrm flipH="1">
              <a:off x="2086" y="2057"/>
              <a:ext cx="294" cy="58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8" name="Line 163"/>
            <p:cNvSpPr>
              <a:spLocks noChangeShapeType="1"/>
            </p:cNvSpPr>
            <p:nvPr/>
          </p:nvSpPr>
          <p:spPr bwMode="auto">
            <a:xfrm>
              <a:off x="3243" y="2011"/>
              <a:ext cx="248" cy="59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9" name="Line 164"/>
            <p:cNvSpPr>
              <a:spLocks noChangeShapeType="1"/>
            </p:cNvSpPr>
            <p:nvPr/>
          </p:nvSpPr>
          <p:spPr bwMode="auto">
            <a:xfrm flipH="1">
              <a:off x="1290"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0" name="Line 165"/>
            <p:cNvSpPr>
              <a:spLocks noChangeShapeType="1"/>
            </p:cNvSpPr>
            <p:nvPr/>
          </p:nvSpPr>
          <p:spPr bwMode="auto">
            <a:xfrm>
              <a:off x="2197"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1" name="Line 166"/>
            <p:cNvSpPr>
              <a:spLocks noChangeShapeType="1"/>
            </p:cNvSpPr>
            <p:nvPr/>
          </p:nvSpPr>
          <p:spPr bwMode="auto">
            <a:xfrm flipH="1">
              <a:off x="3145"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2" name="Line 167"/>
            <p:cNvSpPr>
              <a:spLocks noChangeShapeType="1"/>
            </p:cNvSpPr>
            <p:nvPr/>
          </p:nvSpPr>
          <p:spPr bwMode="auto">
            <a:xfrm>
              <a:off x="4052"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3" name="Oval 168"/>
            <p:cNvSpPr>
              <a:spLocks noChangeArrowheads="1"/>
            </p:cNvSpPr>
            <p:nvPr/>
          </p:nvSpPr>
          <p:spPr bwMode="auto">
            <a:xfrm>
              <a:off x="1040"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4" name="Oval 169"/>
            <p:cNvSpPr>
              <a:spLocks noChangeArrowheads="1"/>
            </p:cNvSpPr>
            <p:nvPr/>
          </p:nvSpPr>
          <p:spPr bwMode="auto">
            <a:xfrm>
              <a:off x="2199" y="3236"/>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pSp>
      <p:grpSp>
        <p:nvGrpSpPr>
          <p:cNvPr id="125" name="Group 170"/>
          <p:cNvGrpSpPr>
            <a:grpSpLocks/>
          </p:cNvGrpSpPr>
          <p:nvPr/>
        </p:nvGrpSpPr>
        <p:grpSpPr bwMode="auto">
          <a:xfrm>
            <a:off x="1619250" y="2214554"/>
            <a:ext cx="5491163" cy="2870200"/>
            <a:chOff x="1040" y="1667"/>
            <a:chExt cx="3459" cy="1808"/>
          </a:xfrm>
        </p:grpSpPr>
        <p:sp>
          <p:nvSpPr>
            <p:cNvPr id="126" name="Oval 171"/>
            <p:cNvSpPr>
              <a:spLocks noChangeArrowheads="1"/>
            </p:cNvSpPr>
            <p:nvPr/>
          </p:nvSpPr>
          <p:spPr bwMode="auto">
            <a:xfrm>
              <a:off x="3125" y="2471"/>
              <a:ext cx="1154" cy="312"/>
            </a:xfrm>
            <a:prstGeom prst="ellipse">
              <a:avLst/>
            </a:prstGeom>
            <a:solidFill>
              <a:schemeClr val="folHlink"/>
            </a:solid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7" name="Oval 172"/>
            <p:cNvSpPr>
              <a:spLocks noChangeArrowheads="1"/>
            </p:cNvSpPr>
            <p:nvPr/>
          </p:nvSpPr>
          <p:spPr bwMode="auto">
            <a:xfrm>
              <a:off x="1270" y="2483"/>
              <a:ext cx="1154" cy="312"/>
            </a:xfrm>
            <a:prstGeom prst="ellipse">
              <a:avLst/>
            </a:prstGeom>
            <a:solidFill>
              <a:schemeClr val="folHlink"/>
            </a:solid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8" name="Oval 173"/>
            <p:cNvSpPr>
              <a:spLocks noChangeArrowheads="1"/>
            </p:cNvSpPr>
            <p:nvPr/>
          </p:nvSpPr>
          <p:spPr bwMode="auto">
            <a:xfrm>
              <a:off x="2086" y="1667"/>
              <a:ext cx="1405" cy="344"/>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9" name="Oval 174"/>
            <p:cNvSpPr>
              <a:spLocks noChangeArrowheads="1"/>
            </p:cNvSpPr>
            <p:nvPr/>
          </p:nvSpPr>
          <p:spPr bwMode="auto">
            <a:xfrm>
              <a:off x="4068" y="3253"/>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30" name="Oval 175"/>
            <p:cNvSpPr>
              <a:spLocks noChangeArrowheads="1"/>
            </p:cNvSpPr>
            <p:nvPr/>
          </p:nvSpPr>
          <p:spPr bwMode="auto">
            <a:xfrm>
              <a:off x="2909"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31" name="Line 176"/>
            <p:cNvSpPr>
              <a:spLocks noChangeShapeType="1"/>
            </p:cNvSpPr>
            <p:nvPr/>
          </p:nvSpPr>
          <p:spPr bwMode="auto">
            <a:xfrm flipH="1">
              <a:off x="2086" y="2057"/>
              <a:ext cx="294" cy="58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32" name="Line 177"/>
            <p:cNvSpPr>
              <a:spLocks noChangeShapeType="1"/>
            </p:cNvSpPr>
            <p:nvPr/>
          </p:nvSpPr>
          <p:spPr bwMode="auto">
            <a:xfrm>
              <a:off x="3243" y="2011"/>
              <a:ext cx="248" cy="59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33" name="Line 178"/>
            <p:cNvSpPr>
              <a:spLocks noChangeShapeType="1"/>
            </p:cNvSpPr>
            <p:nvPr/>
          </p:nvSpPr>
          <p:spPr bwMode="auto">
            <a:xfrm flipH="1">
              <a:off x="1290"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34" name="Line 179"/>
            <p:cNvSpPr>
              <a:spLocks noChangeShapeType="1"/>
            </p:cNvSpPr>
            <p:nvPr/>
          </p:nvSpPr>
          <p:spPr bwMode="auto">
            <a:xfrm>
              <a:off x="2197"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35" name="Line 180"/>
            <p:cNvSpPr>
              <a:spLocks noChangeShapeType="1"/>
            </p:cNvSpPr>
            <p:nvPr/>
          </p:nvSpPr>
          <p:spPr bwMode="auto">
            <a:xfrm flipH="1">
              <a:off x="3145"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36" name="Line 181"/>
            <p:cNvSpPr>
              <a:spLocks noChangeShapeType="1"/>
            </p:cNvSpPr>
            <p:nvPr/>
          </p:nvSpPr>
          <p:spPr bwMode="auto">
            <a:xfrm>
              <a:off x="4052"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37" name="Oval 182"/>
            <p:cNvSpPr>
              <a:spLocks noChangeArrowheads="1"/>
            </p:cNvSpPr>
            <p:nvPr/>
          </p:nvSpPr>
          <p:spPr bwMode="auto">
            <a:xfrm>
              <a:off x="1040"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38" name="Oval 183"/>
            <p:cNvSpPr>
              <a:spLocks noChangeArrowheads="1"/>
            </p:cNvSpPr>
            <p:nvPr/>
          </p:nvSpPr>
          <p:spPr bwMode="auto">
            <a:xfrm>
              <a:off x="2199" y="3236"/>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pSp>
      <p:grpSp>
        <p:nvGrpSpPr>
          <p:cNvPr id="139" name="Group 184"/>
          <p:cNvGrpSpPr>
            <a:grpSpLocks/>
          </p:cNvGrpSpPr>
          <p:nvPr/>
        </p:nvGrpSpPr>
        <p:grpSpPr bwMode="auto">
          <a:xfrm>
            <a:off x="1619250" y="2214554"/>
            <a:ext cx="5491163" cy="2870200"/>
            <a:chOff x="1040" y="1667"/>
            <a:chExt cx="3459" cy="1808"/>
          </a:xfrm>
        </p:grpSpPr>
        <p:sp>
          <p:nvSpPr>
            <p:cNvPr id="140" name="Oval 185"/>
            <p:cNvSpPr>
              <a:spLocks noChangeArrowheads="1"/>
            </p:cNvSpPr>
            <p:nvPr/>
          </p:nvSpPr>
          <p:spPr bwMode="auto">
            <a:xfrm>
              <a:off x="3125" y="2471"/>
              <a:ext cx="1154" cy="312"/>
            </a:xfrm>
            <a:prstGeom prst="ellipse">
              <a:avLst/>
            </a:prstGeom>
            <a:solidFill>
              <a:schemeClr val="folHlink"/>
            </a:solid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41" name="Oval 186"/>
            <p:cNvSpPr>
              <a:spLocks noChangeArrowheads="1"/>
            </p:cNvSpPr>
            <p:nvPr/>
          </p:nvSpPr>
          <p:spPr bwMode="auto">
            <a:xfrm>
              <a:off x="1270" y="2483"/>
              <a:ext cx="1154" cy="312"/>
            </a:xfrm>
            <a:prstGeom prst="ellipse">
              <a:avLst/>
            </a:prstGeom>
            <a:solidFill>
              <a:schemeClr val="folHlink"/>
            </a:solid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42" name="Oval 187"/>
            <p:cNvSpPr>
              <a:spLocks noChangeArrowheads="1"/>
            </p:cNvSpPr>
            <p:nvPr/>
          </p:nvSpPr>
          <p:spPr bwMode="auto">
            <a:xfrm>
              <a:off x="2086" y="1667"/>
              <a:ext cx="1405" cy="344"/>
            </a:xfrm>
            <a:prstGeom prst="ellipse">
              <a:avLst/>
            </a:prstGeom>
            <a:solidFill>
              <a:schemeClr val="folHlink"/>
            </a:solid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43" name="Oval 188"/>
            <p:cNvSpPr>
              <a:spLocks noChangeArrowheads="1"/>
            </p:cNvSpPr>
            <p:nvPr/>
          </p:nvSpPr>
          <p:spPr bwMode="auto">
            <a:xfrm>
              <a:off x="4068" y="3253"/>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44" name="Oval 189"/>
            <p:cNvSpPr>
              <a:spLocks noChangeArrowheads="1"/>
            </p:cNvSpPr>
            <p:nvPr/>
          </p:nvSpPr>
          <p:spPr bwMode="auto">
            <a:xfrm>
              <a:off x="2909"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45" name="Line 190"/>
            <p:cNvSpPr>
              <a:spLocks noChangeShapeType="1"/>
            </p:cNvSpPr>
            <p:nvPr/>
          </p:nvSpPr>
          <p:spPr bwMode="auto">
            <a:xfrm flipH="1">
              <a:off x="2086" y="2057"/>
              <a:ext cx="294" cy="58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46" name="Line 191"/>
            <p:cNvSpPr>
              <a:spLocks noChangeShapeType="1"/>
            </p:cNvSpPr>
            <p:nvPr/>
          </p:nvSpPr>
          <p:spPr bwMode="auto">
            <a:xfrm>
              <a:off x="3243" y="2011"/>
              <a:ext cx="248" cy="59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47" name="Line 192"/>
            <p:cNvSpPr>
              <a:spLocks noChangeShapeType="1"/>
            </p:cNvSpPr>
            <p:nvPr/>
          </p:nvSpPr>
          <p:spPr bwMode="auto">
            <a:xfrm flipH="1">
              <a:off x="1290"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48" name="Line 193"/>
            <p:cNvSpPr>
              <a:spLocks noChangeShapeType="1"/>
            </p:cNvSpPr>
            <p:nvPr/>
          </p:nvSpPr>
          <p:spPr bwMode="auto">
            <a:xfrm>
              <a:off x="2197"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49" name="Line 194"/>
            <p:cNvSpPr>
              <a:spLocks noChangeShapeType="1"/>
            </p:cNvSpPr>
            <p:nvPr/>
          </p:nvSpPr>
          <p:spPr bwMode="auto">
            <a:xfrm flipH="1">
              <a:off x="3145"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50" name="Line 195"/>
            <p:cNvSpPr>
              <a:spLocks noChangeShapeType="1"/>
            </p:cNvSpPr>
            <p:nvPr/>
          </p:nvSpPr>
          <p:spPr bwMode="auto">
            <a:xfrm>
              <a:off x="4052"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51" name="Oval 196"/>
            <p:cNvSpPr>
              <a:spLocks noChangeArrowheads="1"/>
            </p:cNvSpPr>
            <p:nvPr/>
          </p:nvSpPr>
          <p:spPr bwMode="auto">
            <a:xfrm>
              <a:off x="1040"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52" name="Oval 197"/>
            <p:cNvSpPr>
              <a:spLocks noChangeArrowheads="1"/>
            </p:cNvSpPr>
            <p:nvPr/>
          </p:nvSpPr>
          <p:spPr bwMode="auto">
            <a:xfrm>
              <a:off x="2199" y="3236"/>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pSp>
      <p:sp>
        <p:nvSpPr>
          <p:cNvPr id="4" name="Title 3">
            <a:extLst>
              <a:ext uri="{FF2B5EF4-FFF2-40B4-BE49-F238E27FC236}">
                <a16:creationId xmlns:a16="http://schemas.microsoft.com/office/drawing/2014/main" id="{1326B125-91B0-884E-8B8E-F2F07376D637}"/>
              </a:ext>
            </a:extLst>
          </p:cNvPr>
          <p:cNvSpPr>
            <a:spLocks noGrp="1"/>
          </p:cNvSpPr>
          <p:nvPr>
            <p:ph type="title"/>
          </p:nvPr>
        </p:nvSpPr>
        <p:spPr/>
        <p:txBody>
          <a:bodyPr/>
          <a:lstStyle/>
          <a:p>
            <a:r>
              <a:rPr lang="en-US" dirty="0"/>
              <a:t>Visualization of Divide and Conquer</a:t>
            </a:r>
          </a:p>
        </p:txBody>
      </p:sp>
    </p:spTree>
    <p:extLst>
      <p:ext uri="{BB962C8B-B14F-4D97-AF65-F5344CB8AC3E}">
        <p14:creationId xmlns:p14="http://schemas.microsoft.com/office/powerpoint/2010/main" val="39649571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1"/>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9"/>
                                        </p:tgtEl>
                                        <p:attrNameLst>
                                          <p:attrName>style.visibility</p:attrName>
                                        </p:attrNameLst>
                                      </p:cBhvr>
                                      <p:to>
                                        <p:strVal val="visible"/>
                                      </p:to>
                                    </p:set>
                                  </p:childTnLst>
                                </p:cTn>
                              </p:par>
                              <p:par>
                                <p:cTn id="18" presetID="1" presetClass="exit" presetSubtype="0" fill="hold" nodeType="withEffect">
                                  <p:stCondLst>
                                    <p:cond delay="0"/>
                                  </p:stCondLst>
                                  <p:childTnLst>
                                    <p:set>
                                      <p:cBhvr>
                                        <p:cTn id="19" dur="1" fill="hold">
                                          <p:stCondLst>
                                            <p:cond delay="0"/>
                                          </p:stCondLst>
                                        </p:cTn>
                                        <p:tgtEl>
                                          <p:spTgt spid="55"/>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down)">
                                      <p:cBhvr>
                                        <p:cTn id="24" dur="500"/>
                                        <p:tgtEl>
                                          <p:spTgt spid="3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3"/>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6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down)">
                                      <p:cBhvr>
                                        <p:cTn id="35" dur="500"/>
                                        <p:tgtEl>
                                          <p:spTgt spid="37"/>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97"/>
                                        </p:tgtEl>
                                        <p:attrNameLst>
                                          <p:attrName>style.visibility</p:attrName>
                                        </p:attrNameLst>
                                      </p:cBhvr>
                                      <p:to>
                                        <p:strVal val="visible"/>
                                      </p:to>
                                    </p:set>
                                  </p:childTnLst>
                                </p:cTn>
                              </p:par>
                              <p:par>
                                <p:cTn id="40" presetID="1" presetClass="exit" presetSubtype="0" fill="hold" nodeType="withEffect">
                                  <p:stCondLst>
                                    <p:cond delay="0"/>
                                  </p:stCondLst>
                                  <p:childTnLst>
                                    <p:set>
                                      <p:cBhvr>
                                        <p:cTn id="41" dur="1" fill="hold">
                                          <p:stCondLst>
                                            <p:cond delay="0"/>
                                          </p:stCondLst>
                                        </p:cTn>
                                        <p:tgtEl>
                                          <p:spTgt spid="83"/>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wipe(down)">
                                      <p:cBhvr>
                                        <p:cTn id="46" dur="500"/>
                                        <p:tgtEl>
                                          <p:spTgt spid="38"/>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1"/>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9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wipe(down)">
                                      <p:cBhvr>
                                        <p:cTn id="57" dur="500"/>
                                        <p:tgtEl>
                                          <p:spTgt spid="39"/>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125"/>
                                        </p:tgtEl>
                                        <p:attrNameLst>
                                          <p:attrName>style.visibility</p:attrName>
                                        </p:attrNameLst>
                                      </p:cBhvr>
                                      <p:to>
                                        <p:strVal val="visible"/>
                                      </p:to>
                                    </p:set>
                                  </p:childTnLst>
                                </p:cTn>
                              </p:par>
                              <p:par>
                                <p:cTn id="62" presetID="1" presetClass="exit" presetSubtype="0" fill="hold" nodeType="withEffect">
                                  <p:stCondLst>
                                    <p:cond delay="0"/>
                                  </p:stCondLst>
                                  <p:childTnLst>
                                    <p:set>
                                      <p:cBhvr>
                                        <p:cTn id="63" dur="1" fill="hold">
                                          <p:stCondLst>
                                            <p:cond delay="0"/>
                                          </p:stCondLst>
                                        </p:cTn>
                                        <p:tgtEl>
                                          <p:spTgt spid="111"/>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wipe(down)">
                                      <p:cBhvr>
                                        <p:cTn id="68" dur="500"/>
                                        <p:tgtEl>
                                          <p:spTgt spid="40"/>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39"/>
                                        </p:tgtEl>
                                        <p:attrNameLst>
                                          <p:attrName>style.visibility</p:attrName>
                                        </p:attrNameLst>
                                      </p:cBhvr>
                                      <p:to>
                                        <p:strVal val="visible"/>
                                      </p:to>
                                    </p:set>
                                  </p:childTnLst>
                                </p:cTn>
                              </p:par>
                              <p:par>
                                <p:cTn id="73" presetID="1" presetClass="exit" presetSubtype="0" fill="hold" nodeType="withEffect">
                                  <p:stCondLst>
                                    <p:cond delay="0"/>
                                  </p:stCondLst>
                                  <p:childTnLst>
                                    <p:set>
                                      <p:cBhvr>
                                        <p:cTn id="74" dur="1" fill="hold">
                                          <p:stCondLst>
                                            <p:cond delay="0"/>
                                          </p:stCondLst>
                                        </p:cTn>
                                        <p:tgtEl>
                                          <p:spTgt spid="1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animBg="1"/>
      <p:bldP spid="4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39EA0D-391C-F344-B81E-77CB63164A5F}"/>
              </a:ext>
            </a:extLst>
          </p:cNvPr>
          <p:cNvSpPr>
            <a:spLocks noGrp="1"/>
          </p:cNvSpPr>
          <p:nvPr>
            <p:ph type="sldNum" sz="quarter" idx="12"/>
          </p:nvPr>
        </p:nvSpPr>
        <p:spPr/>
        <p:txBody>
          <a:bodyPr/>
          <a:lstStyle/>
          <a:p>
            <a:fld id="{4E77BC79-9480-1042-96E1-82B94DA0811E}" type="slidenum">
              <a:rPr lang="en-US" smtClean="0"/>
              <a:t>26</a:t>
            </a:fld>
            <a:endParaRPr lang="en-US"/>
          </a:p>
        </p:txBody>
      </p:sp>
      <p:sp>
        <p:nvSpPr>
          <p:cNvPr id="3" name="Title 2">
            <a:extLst>
              <a:ext uri="{FF2B5EF4-FFF2-40B4-BE49-F238E27FC236}">
                <a16:creationId xmlns:a16="http://schemas.microsoft.com/office/drawing/2014/main" id="{FA5FFA3B-8509-7A4F-B59B-CC42D844CEE6}"/>
              </a:ext>
            </a:extLst>
          </p:cNvPr>
          <p:cNvSpPr>
            <a:spLocks noGrp="1"/>
          </p:cNvSpPr>
          <p:nvPr>
            <p:ph type="title"/>
          </p:nvPr>
        </p:nvSpPr>
        <p:spPr/>
        <p:txBody>
          <a:bodyPr>
            <a:normAutofit fontScale="90000"/>
          </a:bodyPr>
          <a:lstStyle/>
          <a:p>
            <a:r>
              <a:rPr lang="en-US" dirty="0"/>
              <a:t>Divide and Conquer is Heavily used in CAD</a:t>
            </a:r>
          </a:p>
        </p:txBody>
      </p:sp>
      <p:sp>
        <p:nvSpPr>
          <p:cNvPr id="4" name="Content Placeholder 3">
            <a:extLst>
              <a:ext uri="{FF2B5EF4-FFF2-40B4-BE49-F238E27FC236}">
                <a16:creationId xmlns:a16="http://schemas.microsoft.com/office/drawing/2014/main" id="{FD59BC10-4403-2D4E-845D-A0CC3ADEE664}"/>
              </a:ext>
            </a:extLst>
          </p:cNvPr>
          <p:cNvSpPr>
            <a:spLocks noGrp="1"/>
          </p:cNvSpPr>
          <p:nvPr>
            <p:ph idx="1"/>
          </p:nvPr>
        </p:nvSpPr>
        <p:spPr/>
        <p:txBody>
          <a:bodyPr/>
          <a:lstStyle/>
          <a:p>
            <a:r>
              <a:rPr lang="en-US" altLang="zh-TW" sz="2400" dirty="0"/>
              <a:t>Modern circuits sizes are too large to handle in flat</a:t>
            </a:r>
          </a:p>
          <a:p>
            <a:endParaRPr lang="en-US" altLang="zh-TW" sz="2000" dirty="0"/>
          </a:p>
        </p:txBody>
      </p:sp>
      <p:pic>
        <p:nvPicPr>
          <p:cNvPr id="7" name="Picture 6">
            <a:extLst>
              <a:ext uri="{FF2B5EF4-FFF2-40B4-BE49-F238E27FC236}">
                <a16:creationId xmlns:a16="http://schemas.microsoft.com/office/drawing/2014/main" id="{46D78C00-30C7-ED42-8679-69970EFCF3EB}"/>
              </a:ext>
            </a:extLst>
          </p:cNvPr>
          <p:cNvPicPr>
            <a:picLocks noChangeAspect="1" noChangeArrowheads="1"/>
          </p:cNvPicPr>
          <p:nvPr/>
        </p:nvPicPr>
        <p:blipFill>
          <a:blip r:embed="rId3" cstate="print"/>
          <a:srcRect/>
          <a:stretch>
            <a:fillRect/>
          </a:stretch>
        </p:blipFill>
        <p:spPr bwMode="auto">
          <a:xfrm>
            <a:off x="980440" y="2263775"/>
            <a:ext cx="1371600" cy="1419225"/>
          </a:xfrm>
          <a:prstGeom prst="rect">
            <a:avLst/>
          </a:prstGeom>
          <a:noFill/>
          <a:ln w="12700" algn="ctr">
            <a:noFill/>
            <a:miter lim="800000"/>
            <a:headEnd/>
            <a:tailEnd/>
          </a:ln>
        </p:spPr>
      </p:pic>
      <p:sp>
        <p:nvSpPr>
          <p:cNvPr id="8" name="Text Box 16">
            <a:extLst>
              <a:ext uri="{FF2B5EF4-FFF2-40B4-BE49-F238E27FC236}">
                <a16:creationId xmlns:a16="http://schemas.microsoft.com/office/drawing/2014/main" id="{AD446FB3-46E6-F741-9E1B-199A091A2D2F}"/>
              </a:ext>
            </a:extLst>
          </p:cNvPr>
          <p:cNvSpPr txBox="1">
            <a:spLocks noChangeArrowheads="1"/>
          </p:cNvSpPr>
          <p:nvPr/>
        </p:nvSpPr>
        <p:spPr bwMode="auto">
          <a:xfrm>
            <a:off x="628650" y="3800475"/>
            <a:ext cx="2176463" cy="730250"/>
          </a:xfrm>
          <a:prstGeom prst="rect">
            <a:avLst/>
          </a:prstGeom>
          <a:noFill/>
          <a:ln w="12700" algn="ctr">
            <a:noFill/>
            <a:miter lim="800000"/>
            <a:headEnd/>
            <a:tailEnd/>
          </a:ln>
        </p:spPr>
        <p:txBody>
          <a:bodyPr wrap="none">
            <a:spAutoFit/>
          </a:bodyPr>
          <a:lstStyle/>
          <a:p>
            <a:pPr algn="ctr"/>
            <a:r>
              <a:rPr lang="en-US" altLang="zh-TW" sz="1400" dirty="0"/>
              <a:t>2000 </a:t>
            </a:r>
            <a:r>
              <a:rPr lang="en-US" altLang="zh-TW" sz="1400" dirty="0">
                <a:latin typeface="Arial" charset="0"/>
              </a:rPr>
              <a:t>–</a:t>
            </a:r>
            <a:r>
              <a:rPr lang="en-US" altLang="zh-TW" sz="1400" dirty="0"/>
              <a:t> Intel Pentium4</a:t>
            </a:r>
          </a:p>
          <a:p>
            <a:pPr algn="ctr"/>
            <a:r>
              <a:rPr lang="en-US" altLang="zh-TW" sz="1400" dirty="0"/>
              <a:t>42M transistors</a:t>
            </a:r>
          </a:p>
          <a:p>
            <a:pPr algn="ctr"/>
            <a:r>
              <a:rPr lang="en-US" altLang="zh-TW" sz="1400" dirty="0"/>
              <a:t>1.5MHz; 224 mm</a:t>
            </a:r>
            <a:r>
              <a:rPr lang="en-US" altLang="zh-TW" sz="1400" baseline="30000" dirty="0"/>
              <a:t>2 </a:t>
            </a:r>
          </a:p>
        </p:txBody>
      </p:sp>
      <p:pic>
        <p:nvPicPr>
          <p:cNvPr id="9" name="Picture 8">
            <a:extLst>
              <a:ext uri="{FF2B5EF4-FFF2-40B4-BE49-F238E27FC236}">
                <a16:creationId xmlns:a16="http://schemas.microsoft.com/office/drawing/2014/main" id="{29F8E484-6877-FB46-AE61-6572525F044B}"/>
              </a:ext>
            </a:extLst>
          </p:cNvPr>
          <p:cNvPicPr>
            <a:picLocks noChangeAspect="1"/>
          </p:cNvPicPr>
          <p:nvPr/>
        </p:nvPicPr>
        <p:blipFill>
          <a:blip r:embed="rId4"/>
          <a:stretch>
            <a:fillRect/>
          </a:stretch>
        </p:blipFill>
        <p:spPr>
          <a:xfrm>
            <a:off x="3521355" y="1939925"/>
            <a:ext cx="4445000" cy="3721100"/>
          </a:xfrm>
          <a:prstGeom prst="rect">
            <a:avLst/>
          </a:prstGeom>
        </p:spPr>
      </p:pic>
      <p:sp>
        <p:nvSpPr>
          <p:cNvPr id="10" name="TextBox 9">
            <a:extLst>
              <a:ext uri="{FF2B5EF4-FFF2-40B4-BE49-F238E27FC236}">
                <a16:creationId xmlns:a16="http://schemas.microsoft.com/office/drawing/2014/main" id="{E5657568-2278-DA41-A109-B17AEEB9430D}"/>
              </a:ext>
            </a:extLst>
          </p:cNvPr>
          <p:cNvSpPr txBox="1"/>
          <p:nvPr/>
        </p:nvSpPr>
        <p:spPr>
          <a:xfrm flipH="1">
            <a:off x="3521355" y="5753100"/>
            <a:ext cx="4445000" cy="646331"/>
          </a:xfrm>
          <a:prstGeom prst="rect">
            <a:avLst/>
          </a:prstGeom>
          <a:noFill/>
        </p:spPr>
        <p:txBody>
          <a:bodyPr wrap="square" rtlCol="0">
            <a:spAutoFit/>
          </a:bodyPr>
          <a:lstStyle/>
          <a:p>
            <a:r>
              <a:rPr lang="en-US" dirty="0"/>
              <a:t>Directly solving the original problem takes forever to finish …</a:t>
            </a:r>
          </a:p>
        </p:txBody>
      </p:sp>
    </p:spTree>
    <p:extLst>
      <p:ext uri="{BB962C8B-B14F-4D97-AF65-F5344CB8AC3E}">
        <p14:creationId xmlns:p14="http://schemas.microsoft.com/office/powerpoint/2010/main" val="429509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27</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Placement </a:t>
            </a:r>
          </a:p>
        </p:txBody>
      </p:sp>
      <p:pic>
        <p:nvPicPr>
          <p:cNvPr id="5" name="Picture 3" descr="xqBlowUptrop_0Lev1">
            <a:extLst>
              <a:ext uri="{FF2B5EF4-FFF2-40B4-BE49-F238E27FC236}">
                <a16:creationId xmlns:a16="http://schemas.microsoft.com/office/drawing/2014/main" id="{331E3ADE-97EB-3F4A-9099-C4EF2A802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295400"/>
            <a:ext cx="468471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31771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28</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Placement </a:t>
            </a:r>
          </a:p>
        </p:txBody>
      </p:sp>
      <p:pic>
        <p:nvPicPr>
          <p:cNvPr id="6" name="Picture 3" descr="xqBlowUptrop_0Lev2">
            <a:extLst>
              <a:ext uri="{FF2B5EF4-FFF2-40B4-BE49-F238E27FC236}">
                <a16:creationId xmlns:a16="http://schemas.microsoft.com/office/drawing/2014/main" id="{B9334B01-8A21-3949-8DF1-4B9DF874E9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638" y="129540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06119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29</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Placement </a:t>
            </a:r>
          </a:p>
        </p:txBody>
      </p:sp>
      <p:pic>
        <p:nvPicPr>
          <p:cNvPr id="5" name="Picture 3" descr="xqBlowUptrop_0Lev3">
            <a:extLst>
              <a:ext uri="{FF2B5EF4-FFF2-40B4-BE49-F238E27FC236}">
                <a16:creationId xmlns:a16="http://schemas.microsoft.com/office/drawing/2014/main" id="{81D29F68-56A2-3A4B-AA8B-14E2799769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638" y="129540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4688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A2911A-2FE2-EC4B-9169-740879692106}"/>
              </a:ext>
            </a:extLst>
          </p:cNvPr>
          <p:cNvSpPr>
            <a:spLocks noGrp="1"/>
          </p:cNvSpPr>
          <p:nvPr>
            <p:ph type="sldNum" sz="quarter" idx="12"/>
          </p:nvPr>
        </p:nvSpPr>
        <p:spPr/>
        <p:txBody>
          <a:bodyPr/>
          <a:lstStyle/>
          <a:p>
            <a:fld id="{4E77BC79-9480-1042-96E1-82B94DA0811E}" type="slidenum">
              <a:rPr lang="en-US" smtClean="0"/>
              <a:t>3</a:t>
            </a:fld>
            <a:endParaRPr lang="en-US"/>
          </a:p>
        </p:txBody>
      </p:sp>
      <p:sp>
        <p:nvSpPr>
          <p:cNvPr id="3" name="Title 2">
            <a:extLst>
              <a:ext uri="{FF2B5EF4-FFF2-40B4-BE49-F238E27FC236}">
                <a16:creationId xmlns:a16="http://schemas.microsoft.com/office/drawing/2014/main" id="{4D2F93D1-0B37-544B-AD0C-12EDF8B60CF7}"/>
              </a:ext>
            </a:extLst>
          </p:cNvPr>
          <p:cNvSpPr>
            <a:spLocks noGrp="1"/>
          </p:cNvSpPr>
          <p:nvPr>
            <p:ph type="title"/>
          </p:nvPr>
        </p:nvSpPr>
        <p:spPr/>
        <p:txBody>
          <a:bodyPr>
            <a:noAutofit/>
          </a:bodyPr>
          <a:lstStyle/>
          <a:p>
            <a:r>
              <a:rPr lang="en-US" sz="3200" dirty="0"/>
              <a:t>Design Automation is Driving Chip Evolution</a:t>
            </a:r>
          </a:p>
        </p:txBody>
      </p:sp>
      <p:pic>
        <p:nvPicPr>
          <p:cNvPr id="5" name="Picture 3">
            <a:extLst>
              <a:ext uri="{FF2B5EF4-FFF2-40B4-BE49-F238E27FC236}">
                <a16:creationId xmlns:a16="http://schemas.microsoft.com/office/drawing/2014/main" id="{EEC3E4E8-2A81-D243-A6D9-DEA1B187B226}"/>
              </a:ext>
            </a:extLst>
          </p:cNvPr>
          <p:cNvPicPr>
            <a:picLocks noChangeAspect="1" noChangeArrowheads="1"/>
          </p:cNvPicPr>
          <p:nvPr/>
        </p:nvPicPr>
        <p:blipFill>
          <a:blip r:embed="rId3" cstate="print"/>
          <a:srcRect/>
          <a:stretch>
            <a:fillRect/>
          </a:stretch>
        </p:blipFill>
        <p:spPr bwMode="auto">
          <a:xfrm>
            <a:off x="1754188" y="2019300"/>
            <a:ext cx="804862" cy="752475"/>
          </a:xfrm>
          <a:prstGeom prst="rect">
            <a:avLst/>
          </a:prstGeom>
          <a:noFill/>
          <a:ln w="12700" algn="ctr">
            <a:noFill/>
            <a:miter lim="800000"/>
            <a:headEnd/>
            <a:tailEnd/>
          </a:ln>
        </p:spPr>
      </p:pic>
      <p:pic>
        <p:nvPicPr>
          <p:cNvPr id="6" name="Picture 4">
            <a:extLst>
              <a:ext uri="{FF2B5EF4-FFF2-40B4-BE49-F238E27FC236}">
                <a16:creationId xmlns:a16="http://schemas.microsoft.com/office/drawing/2014/main" id="{1F35E811-2B57-CC4D-9DBA-DB2A26F4F103}"/>
              </a:ext>
            </a:extLst>
          </p:cNvPr>
          <p:cNvPicPr>
            <a:picLocks noChangeAspect="1" noChangeArrowheads="1"/>
          </p:cNvPicPr>
          <p:nvPr/>
        </p:nvPicPr>
        <p:blipFill>
          <a:blip r:embed="rId4" cstate="print"/>
          <a:srcRect/>
          <a:stretch>
            <a:fillRect/>
          </a:stretch>
        </p:blipFill>
        <p:spPr bwMode="auto">
          <a:xfrm>
            <a:off x="4359275" y="1809750"/>
            <a:ext cx="1052513" cy="962025"/>
          </a:xfrm>
          <a:prstGeom prst="rect">
            <a:avLst/>
          </a:prstGeom>
          <a:noFill/>
          <a:ln w="12700" algn="ctr">
            <a:noFill/>
            <a:miter lim="800000"/>
            <a:headEnd/>
            <a:tailEnd/>
          </a:ln>
        </p:spPr>
      </p:pic>
      <p:pic>
        <p:nvPicPr>
          <p:cNvPr id="7" name="Picture 6">
            <a:extLst>
              <a:ext uri="{FF2B5EF4-FFF2-40B4-BE49-F238E27FC236}">
                <a16:creationId xmlns:a16="http://schemas.microsoft.com/office/drawing/2014/main" id="{26F4919B-EE70-C44A-9908-5672BF792835}"/>
              </a:ext>
            </a:extLst>
          </p:cNvPr>
          <p:cNvPicPr>
            <a:picLocks noChangeAspect="1" noChangeArrowheads="1"/>
          </p:cNvPicPr>
          <p:nvPr/>
        </p:nvPicPr>
        <p:blipFill>
          <a:blip r:embed="rId5" cstate="print"/>
          <a:srcRect/>
          <a:stretch>
            <a:fillRect/>
          </a:stretch>
        </p:blipFill>
        <p:spPr bwMode="auto">
          <a:xfrm>
            <a:off x="584200" y="3673475"/>
            <a:ext cx="1558925" cy="1571625"/>
          </a:xfrm>
          <a:prstGeom prst="rect">
            <a:avLst/>
          </a:prstGeom>
          <a:noFill/>
          <a:ln w="12700" algn="ctr">
            <a:noFill/>
            <a:miter lim="800000"/>
            <a:headEnd/>
            <a:tailEnd/>
          </a:ln>
        </p:spPr>
      </p:pic>
      <p:pic>
        <p:nvPicPr>
          <p:cNvPr id="8" name="Picture 7">
            <a:extLst>
              <a:ext uri="{FF2B5EF4-FFF2-40B4-BE49-F238E27FC236}">
                <a16:creationId xmlns:a16="http://schemas.microsoft.com/office/drawing/2014/main" id="{6F6F0E11-2D73-A540-870A-3675C7464C21}"/>
              </a:ext>
            </a:extLst>
          </p:cNvPr>
          <p:cNvPicPr>
            <a:picLocks noChangeAspect="1" noChangeArrowheads="1"/>
          </p:cNvPicPr>
          <p:nvPr/>
        </p:nvPicPr>
        <p:blipFill>
          <a:blip r:embed="rId6" cstate="print"/>
          <a:srcRect/>
          <a:stretch>
            <a:fillRect/>
          </a:stretch>
        </p:blipFill>
        <p:spPr bwMode="auto">
          <a:xfrm>
            <a:off x="2943860" y="3921125"/>
            <a:ext cx="1352550" cy="1323975"/>
          </a:xfrm>
          <a:prstGeom prst="rect">
            <a:avLst/>
          </a:prstGeom>
          <a:noFill/>
          <a:ln w="12700" algn="ctr">
            <a:noFill/>
            <a:miter lim="800000"/>
            <a:headEnd/>
            <a:tailEnd/>
          </a:ln>
        </p:spPr>
      </p:pic>
      <p:pic>
        <p:nvPicPr>
          <p:cNvPr id="9" name="Picture 8">
            <a:extLst>
              <a:ext uri="{FF2B5EF4-FFF2-40B4-BE49-F238E27FC236}">
                <a16:creationId xmlns:a16="http://schemas.microsoft.com/office/drawing/2014/main" id="{40D25D3E-91B6-AB4F-B6BC-2F97AF6A2324}"/>
              </a:ext>
            </a:extLst>
          </p:cNvPr>
          <p:cNvPicPr>
            <a:picLocks noChangeAspect="1" noChangeArrowheads="1"/>
          </p:cNvPicPr>
          <p:nvPr/>
        </p:nvPicPr>
        <p:blipFill>
          <a:blip r:embed="rId7" cstate="print"/>
          <a:srcRect/>
          <a:stretch>
            <a:fillRect/>
          </a:stretch>
        </p:blipFill>
        <p:spPr bwMode="auto">
          <a:xfrm>
            <a:off x="5170487" y="4168775"/>
            <a:ext cx="981075" cy="1076325"/>
          </a:xfrm>
          <a:prstGeom prst="rect">
            <a:avLst/>
          </a:prstGeom>
          <a:noFill/>
          <a:ln w="12700" algn="ctr">
            <a:noFill/>
            <a:miter lim="800000"/>
            <a:headEnd/>
            <a:tailEnd/>
          </a:ln>
        </p:spPr>
      </p:pic>
      <p:pic>
        <p:nvPicPr>
          <p:cNvPr id="10" name="Picture 9">
            <a:extLst>
              <a:ext uri="{FF2B5EF4-FFF2-40B4-BE49-F238E27FC236}">
                <a16:creationId xmlns:a16="http://schemas.microsoft.com/office/drawing/2014/main" id="{53A49966-2AEF-0C43-888C-BDF08756A42F}"/>
              </a:ext>
            </a:extLst>
          </p:cNvPr>
          <p:cNvPicPr>
            <a:picLocks noChangeAspect="1" noChangeArrowheads="1"/>
          </p:cNvPicPr>
          <p:nvPr/>
        </p:nvPicPr>
        <p:blipFill>
          <a:blip r:embed="rId8" cstate="print"/>
          <a:srcRect/>
          <a:stretch>
            <a:fillRect/>
          </a:stretch>
        </p:blipFill>
        <p:spPr bwMode="auto">
          <a:xfrm>
            <a:off x="7095491" y="3825875"/>
            <a:ext cx="1371600" cy="1419225"/>
          </a:xfrm>
          <a:prstGeom prst="rect">
            <a:avLst/>
          </a:prstGeom>
          <a:noFill/>
          <a:ln w="12700" algn="ctr">
            <a:noFill/>
            <a:miter lim="800000"/>
            <a:headEnd/>
            <a:tailEnd/>
          </a:ln>
        </p:spPr>
      </p:pic>
      <p:sp>
        <p:nvSpPr>
          <p:cNvPr id="11" name="Text Box 10">
            <a:extLst>
              <a:ext uri="{FF2B5EF4-FFF2-40B4-BE49-F238E27FC236}">
                <a16:creationId xmlns:a16="http://schemas.microsoft.com/office/drawing/2014/main" id="{018D2C6D-C210-1241-A577-E39733238948}"/>
              </a:ext>
            </a:extLst>
          </p:cNvPr>
          <p:cNvSpPr txBox="1">
            <a:spLocks noChangeArrowheads="1"/>
          </p:cNvSpPr>
          <p:nvPr/>
        </p:nvSpPr>
        <p:spPr bwMode="auto">
          <a:xfrm>
            <a:off x="1184275" y="2809875"/>
            <a:ext cx="1895475" cy="730250"/>
          </a:xfrm>
          <a:prstGeom prst="rect">
            <a:avLst/>
          </a:prstGeom>
          <a:noFill/>
          <a:ln w="12700" algn="ctr">
            <a:noFill/>
            <a:miter lim="800000"/>
            <a:headEnd/>
            <a:tailEnd/>
          </a:ln>
        </p:spPr>
        <p:txBody>
          <a:bodyPr wrap="none">
            <a:spAutoFit/>
          </a:bodyPr>
          <a:lstStyle/>
          <a:p>
            <a:pPr algn="ctr"/>
            <a:r>
              <a:rPr lang="en-US" altLang="zh-TW" sz="1400"/>
              <a:t>1982 </a:t>
            </a:r>
            <a:r>
              <a:rPr lang="en-US" altLang="zh-TW" sz="1400">
                <a:latin typeface="Arial" charset="0"/>
              </a:rPr>
              <a:t>–</a:t>
            </a:r>
            <a:r>
              <a:rPr lang="en-US" altLang="zh-TW" sz="1400"/>
              <a:t> Intel 80286</a:t>
            </a:r>
          </a:p>
          <a:p>
            <a:pPr algn="ctr"/>
            <a:r>
              <a:rPr lang="en-US" altLang="zh-TW" sz="1400"/>
              <a:t>134K transistors</a:t>
            </a:r>
          </a:p>
          <a:p>
            <a:pPr algn="ctr"/>
            <a:r>
              <a:rPr lang="en-US" altLang="zh-TW" sz="1400"/>
              <a:t>12MHz; 68.7 mm</a:t>
            </a:r>
            <a:r>
              <a:rPr lang="en-US" altLang="zh-TW" sz="1400" baseline="30000"/>
              <a:t>2</a:t>
            </a:r>
          </a:p>
        </p:txBody>
      </p:sp>
      <p:sp>
        <p:nvSpPr>
          <p:cNvPr id="12" name="Text Box 11">
            <a:extLst>
              <a:ext uri="{FF2B5EF4-FFF2-40B4-BE49-F238E27FC236}">
                <a16:creationId xmlns:a16="http://schemas.microsoft.com/office/drawing/2014/main" id="{6FBDFF28-6581-3845-9F5A-4E92CEC75BB1}"/>
              </a:ext>
            </a:extLst>
          </p:cNvPr>
          <p:cNvSpPr txBox="1">
            <a:spLocks noChangeArrowheads="1"/>
          </p:cNvSpPr>
          <p:nvPr/>
        </p:nvSpPr>
        <p:spPr bwMode="auto">
          <a:xfrm>
            <a:off x="3992563" y="2809875"/>
            <a:ext cx="1895475" cy="730250"/>
          </a:xfrm>
          <a:prstGeom prst="rect">
            <a:avLst/>
          </a:prstGeom>
          <a:noFill/>
          <a:ln w="12700" algn="ctr">
            <a:noFill/>
            <a:miter lim="800000"/>
            <a:headEnd/>
            <a:tailEnd/>
          </a:ln>
        </p:spPr>
        <p:txBody>
          <a:bodyPr wrap="none">
            <a:spAutoFit/>
          </a:bodyPr>
          <a:lstStyle/>
          <a:p>
            <a:pPr algn="ctr"/>
            <a:r>
              <a:rPr lang="en-US" altLang="zh-TW" sz="1400"/>
              <a:t>1985 </a:t>
            </a:r>
            <a:r>
              <a:rPr lang="en-US" altLang="zh-TW" sz="1400">
                <a:latin typeface="Arial" charset="0"/>
              </a:rPr>
              <a:t>–</a:t>
            </a:r>
            <a:r>
              <a:rPr lang="en-US" altLang="zh-TW" sz="1400"/>
              <a:t> Intel 80386</a:t>
            </a:r>
          </a:p>
          <a:p>
            <a:pPr algn="ctr"/>
            <a:r>
              <a:rPr lang="en-US" altLang="zh-TW" sz="1400"/>
              <a:t>275K transistors</a:t>
            </a:r>
          </a:p>
          <a:p>
            <a:pPr algn="ctr"/>
            <a:r>
              <a:rPr lang="en-US" altLang="zh-TW" sz="1400"/>
              <a:t>33MHz; 104 mm</a:t>
            </a:r>
            <a:r>
              <a:rPr lang="en-US" altLang="zh-TW" sz="1400" baseline="30000"/>
              <a:t>2</a:t>
            </a:r>
          </a:p>
        </p:txBody>
      </p:sp>
      <p:sp>
        <p:nvSpPr>
          <p:cNvPr id="13" name="Text Box 12">
            <a:extLst>
              <a:ext uri="{FF2B5EF4-FFF2-40B4-BE49-F238E27FC236}">
                <a16:creationId xmlns:a16="http://schemas.microsoft.com/office/drawing/2014/main" id="{23E59ED4-D5F9-CA47-9E40-CCB4CC6D15B6}"/>
              </a:ext>
            </a:extLst>
          </p:cNvPr>
          <p:cNvSpPr txBox="1">
            <a:spLocks noChangeArrowheads="1"/>
          </p:cNvSpPr>
          <p:nvPr/>
        </p:nvSpPr>
        <p:spPr bwMode="auto">
          <a:xfrm>
            <a:off x="6694170" y="2809875"/>
            <a:ext cx="1895475" cy="730250"/>
          </a:xfrm>
          <a:prstGeom prst="rect">
            <a:avLst/>
          </a:prstGeom>
          <a:noFill/>
          <a:ln w="12700" algn="ctr">
            <a:noFill/>
            <a:miter lim="800000"/>
            <a:headEnd/>
            <a:tailEnd/>
          </a:ln>
        </p:spPr>
        <p:txBody>
          <a:bodyPr wrap="none">
            <a:spAutoFit/>
          </a:bodyPr>
          <a:lstStyle/>
          <a:p>
            <a:pPr algn="ctr"/>
            <a:r>
              <a:rPr lang="en-US" altLang="zh-TW" sz="1400"/>
              <a:t>1989 </a:t>
            </a:r>
            <a:r>
              <a:rPr lang="en-US" altLang="zh-TW" sz="1400">
                <a:latin typeface="Arial" charset="0"/>
              </a:rPr>
              <a:t>–</a:t>
            </a:r>
            <a:r>
              <a:rPr lang="en-US" altLang="zh-TW" sz="1400"/>
              <a:t> Intel 80486</a:t>
            </a:r>
          </a:p>
          <a:p>
            <a:pPr algn="ctr"/>
            <a:r>
              <a:rPr lang="en-US" altLang="zh-TW" sz="1400"/>
              <a:t>1.2M transistors</a:t>
            </a:r>
          </a:p>
          <a:p>
            <a:pPr algn="ctr"/>
            <a:r>
              <a:rPr lang="en-US" altLang="zh-TW" sz="1400"/>
              <a:t>50MHz; 163 mm</a:t>
            </a:r>
            <a:r>
              <a:rPr lang="en-US" altLang="zh-TW" sz="1400" baseline="30000"/>
              <a:t>2</a:t>
            </a:r>
          </a:p>
        </p:txBody>
      </p:sp>
      <p:sp>
        <p:nvSpPr>
          <p:cNvPr id="14" name="Text Box 13">
            <a:extLst>
              <a:ext uri="{FF2B5EF4-FFF2-40B4-BE49-F238E27FC236}">
                <a16:creationId xmlns:a16="http://schemas.microsoft.com/office/drawing/2014/main" id="{74CF3CED-5A53-ED4E-B39A-BAD967488D20}"/>
              </a:ext>
            </a:extLst>
          </p:cNvPr>
          <p:cNvSpPr txBox="1">
            <a:spLocks noChangeArrowheads="1"/>
          </p:cNvSpPr>
          <p:nvPr/>
        </p:nvSpPr>
        <p:spPr bwMode="auto">
          <a:xfrm>
            <a:off x="320675" y="5362575"/>
            <a:ext cx="2063750" cy="730250"/>
          </a:xfrm>
          <a:prstGeom prst="rect">
            <a:avLst/>
          </a:prstGeom>
          <a:noFill/>
          <a:ln w="12700" algn="ctr">
            <a:noFill/>
            <a:miter lim="800000"/>
            <a:headEnd/>
            <a:tailEnd/>
          </a:ln>
        </p:spPr>
        <p:txBody>
          <a:bodyPr wrap="none">
            <a:spAutoFit/>
          </a:bodyPr>
          <a:lstStyle/>
          <a:p>
            <a:pPr algn="ctr"/>
            <a:r>
              <a:rPr lang="en-US" altLang="zh-TW" sz="1400"/>
              <a:t>1993 </a:t>
            </a:r>
            <a:r>
              <a:rPr lang="en-US" altLang="zh-TW" sz="1400">
                <a:latin typeface="Arial" charset="0"/>
              </a:rPr>
              <a:t>–</a:t>
            </a:r>
            <a:r>
              <a:rPr lang="en-US" altLang="zh-TW" sz="1400"/>
              <a:t> Intel Pentium</a:t>
            </a:r>
          </a:p>
          <a:p>
            <a:pPr algn="ctr"/>
            <a:r>
              <a:rPr lang="en-US" altLang="zh-TW" sz="1400"/>
              <a:t>3.1M transistors</a:t>
            </a:r>
          </a:p>
          <a:p>
            <a:pPr algn="ctr"/>
            <a:r>
              <a:rPr lang="en-US" altLang="zh-TW" sz="1400"/>
              <a:t>66MHz; 264 mm</a:t>
            </a:r>
            <a:r>
              <a:rPr lang="en-US" altLang="zh-TW" sz="1400" baseline="30000"/>
              <a:t>2</a:t>
            </a:r>
          </a:p>
        </p:txBody>
      </p:sp>
      <p:sp>
        <p:nvSpPr>
          <p:cNvPr id="15" name="Text Box 14">
            <a:extLst>
              <a:ext uri="{FF2B5EF4-FFF2-40B4-BE49-F238E27FC236}">
                <a16:creationId xmlns:a16="http://schemas.microsoft.com/office/drawing/2014/main" id="{85F9DB7F-C716-2849-A4A3-70990172C6BD}"/>
              </a:ext>
            </a:extLst>
          </p:cNvPr>
          <p:cNvSpPr txBox="1">
            <a:spLocks noChangeArrowheads="1"/>
          </p:cNvSpPr>
          <p:nvPr/>
        </p:nvSpPr>
        <p:spPr bwMode="auto">
          <a:xfrm>
            <a:off x="2416810" y="5362575"/>
            <a:ext cx="2274888" cy="730250"/>
          </a:xfrm>
          <a:prstGeom prst="rect">
            <a:avLst/>
          </a:prstGeom>
          <a:noFill/>
          <a:ln w="12700" algn="ctr">
            <a:noFill/>
            <a:miter lim="800000"/>
            <a:headEnd/>
            <a:tailEnd/>
          </a:ln>
        </p:spPr>
        <p:txBody>
          <a:bodyPr wrap="none">
            <a:spAutoFit/>
          </a:bodyPr>
          <a:lstStyle/>
          <a:p>
            <a:pPr algn="ctr"/>
            <a:r>
              <a:rPr lang="en-US" altLang="zh-TW" sz="1400"/>
              <a:t>1997 </a:t>
            </a:r>
            <a:r>
              <a:rPr lang="en-US" altLang="zh-TW" sz="1400">
                <a:latin typeface="Arial" charset="0"/>
              </a:rPr>
              <a:t>–</a:t>
            </a:r>
            <a:r>
              <a:rPr lang="en-US" altLang="zh-TW" sz="1400"/>
              <a:t> Intel Pentium II</a:t>
            </a:r>
          </a:p>
          <a:p>
            <a:pPr algn="ctr"/>
            <a:r>
              <a:rPr lang="en-US" altLang="zh-TW" sz="1400"/>
              <a:t>7.5M transistors</a:t>
            </a:r>
          </a:p>
          <a:p>
            <a:pPr algn="ctr"/>
            <a:r>
              <a:rPr lang="en-US" altLang="zh-TW" sz="1400"/>
              <a:t>300MHz; 209 mm</a:t>
            </a:r>
            <a:r>
              <a:rPr lang="en-US" altLang="zh-TW" sz="1400" baseline="30000"/>
              <a:t>2 </a:t>
            </a:r>
          </a:p>
        </p:txBody>
      </p:sp>
      <p:sp>
        <p:nvSpPr>
          <p:cNvPr id="16" name="Text Box 15">
            <a:extLst>
              <a:ext uri="{FF2B5EF4-FFF2-40B4-BE49-F238E27FC236}">
                <a16:creationId xmlns:a16="http://schemas.microsoft.com/office/drawing/2014/main" id="{D1C45441-023B-4443-8A2F-42B6DFE00E93}"/>
              </a:ext>
            </a:extLst>
          </p:cNvPr>
          <p:cNvSpPr txBox="1">
            <a:spLocks noChangeArrowheads="1"/>
          </p:cNvSpPr>
          <p:nvPr/>
        </p:nvSpPr>
        <p:spPr bwMode="auto">
          <a:xfrm>
            <a:off x="4521200" y="5362575"/>
            <a:ext cx="2349500" cy="730250"/>
          </a:xfrm>
          <a:prstGeom prst="rect">
            <a:avLst/>
          </a:prstGeom>
          <a:noFill/>
          <a:ln w="12700" algn="ctr">
            <a:noFill/>
            <a:miter lim="800000"/>
            <a:headEnd/>
            <a:tailEnd/>
          </a:ln>
        </p:spPr>
        <p:txBody>
          <a:bodyPr wrap="none">
            <a:spAutoFit/>
          </a:bodyPr>
          <a:lstStyle/>
          <a:p>
            <a:pPr algn="ctr"/>
            <a:r>
              <a:rPr lang="en-US" altLang="zh-TW" sz="1400"/>
              <a:t>1999 </a:t>
            </a:r>
            <a:r>
              <a:rPr lang="en-US" altLang="zh-TW" sz="1400">
                <a:latin typeface="Arial" charset="0"/>
              </a:rPr>
              <a:t>–</a:t>
            </a:r>
            <a:r>
              <a:rPr lang="en-US" altLang="zh-TW" sz="1400"/>
              <a:t> Intel Pentium III</a:t>
            </a:r>
          </a:p>
          <a:p>
            <a:pPr algn="ctr"/>
            <a:r>
              <a:rPr lang="en-US" altLang="zh-TW" sz="1400"/>
              <a:t>28M transistors</a:t>
            </a:r>
          </a:p>
          <a:p>
            <a:pPr algn="ctr"/>
            <a:r>
              <a:rPr lang="en-US" altLang="zh-TW" sz="1400"/>
              <a:t>733MHz; 140 mm</a:t>
            </a:r>
            <a:r>
              <a:rPr lang="en-US" altLang="zh-TW" sz="1400" baseline="30000"/>
              <a:t>2 </a:t>
            </a:r>
          </a:p>
        </p:txBody>
      </p:sp>
      <p:sp>
        <p:nvSpPr>
          <p:cNvPr id="17" name="Text Box 16">
            <a:extLst>
              <a:ext uri="{FF2B5EF4-FFF2-40B4-BE49-F238E27FC236}">
                <a16:creationId xmlns:a16="http://schemas.microsoft.com/office/drawing/2014/main" id="{97B53500-A5D8-1645-B15B-A8594B99BBF8}"/>
              </a:ext>
            </a:extLst>
          </p:cNvPr>
          <p:cNvSpPr txBox="1">
            <a:spLocks noChangeArrowheads="1"/>
          </p:cNvSpPr>
          <p:nvPr/>
        </p:nvSpPr>
        <p:spPr bwMode="auto">
          <a:xfrm>
            <a:off x="6743701" y="5362575"/>
            <a:ext cx="2176463" cy="730250"/>
          </a:xfrm>
          <a:prstGeom prst="rect">
            <a:avLst/>
          </a:prstGeom>
          <a:noFill/>
          <a:ln w="12700" algn="ctr">
            <a:noFill/>
            <a:miter lim="800000"/>
            <a:headEnd/>
            <a:tailEnd/>
          </a:ln>
        </p:spPr>
        <p:txBody>
          <a:bodyPr wrap="none">
            <a:spAutoFit/>
          </a:bodyPr>
          <a:lstStyle/>
          <a:p>
            <a:pPr algn="ctr"/>
            <a:r>
              <a:rPr lang="en-US" altLang="zh-TW" sz="1400" dirty="0"/>
              <a:t>2000 </a:t>
            </a:r>
            <a:r>
              <a:rPr lang="en-US" altLang="zh-TW" sz="1400" dirty="0">
                <a:latin typeface="Arial" charset="0"/>
              </a:rPr>
              <a:t>–</a:t>
            </a:r>
            <a:r>
              <a:rPr lang="en-US" altLang="zh-TW" sz="1400" dirty="0"/>
              <a:t> Intel Pentium4</a:t>
            </a:r>
          </a:p>
          <a:p>
            <a:pPr algn="ctr"/>
            <a:r>
              <a:rPr lang="en-US" altLang="zh-TW" sz="1400" dirty="0"/>
              <a:t>42M transistors</a:t>
            </a:r>
          </a:p>
          <a:p>
            <a:pPr algn="ctr"/>
            <a:r>
              <a:rPr lang="en-US" altLang="zh-TW" sz="1400" dirty="0"/>
              <a:t>1.5MHz; 224 mm</a:t>
            </a:r>
            <a:r>
              <a:rPr lang="en-US" altLang="zh-TW" sz="1400" baseline="30000" dirty="0"/>
              <a:t>2 </a:t>
            </a:r>
          </a:p>
        </p:txBody>
      </p:sp>
      <p:pic>
        <p:nvPicPr>
          <p:cNvPr id="18" name="Picture 5">
            <a:extLst>
              <a:ext uri="{FF2B5EF4-FFF2-40B4-BE49-F238E27FC236}">
                <a16:creationId xmlns:a16="http://schemas.microsoft.com/office/drawing/2014/main" id="{EE6578DD-F251-AD43-A4AF-CA4F59F9F8F9}"/>
              </a:ext>
            </a:extLst>
          </p:cNvPr>
          <p:cNvPicPr>
            <a:picLocks noChangeAspect="1" noChangeArrowheads="1"/>
          </p:cNvPicPr>
          <p:nvPr/>
        </p:nvPicPr>
        <p:blipFill>
          <a:blip r:embed="rId9" cstate="print"/>
          <a:srcRect/>
          <a:stretch>
            <a:fillRect/>
          </a:stretch>
        </p:blipFill>
        <p:spPr bwMode="auto">
          <a:xfrm>
            <a:off x="7108508" y="1304925"/>
            <a:ext cx="1000125" cy="1466850"/>
          </a:xfrm>
          <a:prstGeom prst="rect">
            <a:avLst/>
          </a:prstGeom>
          <a:noFill/>
          <a:ln w="12700" algn="ctr">
            <a:noFill/>
            <a:miter lim="800000"/>
            <a:headEnd/>
            <a:tailEnd/>
          </a:ln>
        </p:spPr>
      </p:pic>
    </p:spTree>
    <p:extLst>
      <p:ext uri="{BB962C8B-B14F-4D97-AF65-F5344CB8AC3E}">
        <p14:creationId xmlns:p14="http://schemas.microsoft.com/office/powerpoint/2010/main" val="19412410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30</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Placement </a:t>
            </a:r>
          </a:p>
        </p:txBody>
      </p:sp>
      <p:pic>
        <p:nvPicPr>
          <p:cNvPr id="6" name="Picture 3" descr="xqBlowUptrop_0Lev4">
            <a:extLst>
              <a:ext uri="{FF2B5EF4-FFF2-40B4-BE49-F238E27FC236}">
                <a16:creationId xmlns:a16="http://schemas.microsoft.com/office/drawing/2014/main" id="{21D17DC8-C6CD-CE4E-B3D1-744721ED4A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638" y="129540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67100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31</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Placement </a:t>
            </a:r>
          </a:p>
        </p:txBody>
      </p:sp>
      <p:pic>
        <p:nvPicPr>
          <p:cNvPr id="5" name="Picture 3" descr="xqBlowUptrop_0Lev5">
            <a:extLst>
              <a:ext uri="{FF2B5EF4-FFF2-40B4-BE49-F238E27FC236}">
                <a16:creationId xmlns:a16="http://schemas.microsoft.com/office/drawing/2014/main" id="{00E2D2C1-B442-8544-89BB-FC569ECFE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638" y="129540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4244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32</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Placement </a:t>
            </a:r>
          </a:p>
        </p:txBody>
      </p:sp>
      <p:pic>
        <p:nvPicPr>
          <p:cNvPr id="6" name="Picture 3" descr="xqBlowUptrop_0Lev6">
            <a:extLst>
              <a:ext uri="{FF2B5EF4-FFF2-40B4-BE49-F238E27FC236}">
                <a16:creationId xmlns:a16="http://schemas.microsoft.com/office/drawing/2014/main" id="{115F9810-661D-AE40-9605-FC1C94BA8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638" y="129540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71432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33</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Placement </a:t>
            </a:r>
          </a:p>
        </p:txBody>
      </p:sp>
      <p:pic>
        <p:nvPicPr>
          <p:cNvPr id="5" name="Picture 3" descr="xqBlowUptrop_0Lev7">
            <a:extLst>
              <a:ext uri="{FF2B5EF4-FFF2-40B4-BE49-F238E27FC236}">
                <a16:creationId xmlns:a16="http://schemas.microsoft.com/office/drawing/2014/main" id="{FCDEF198-29A1-6149-860A-BB0830FB9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638" y="129540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22724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34</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Placement </a:t>
            </a:r>
          </a:p>
        </p:txBody>
      </p:sp>
      <p:pic>
        <p:nvPicPr>
          <p:cNvPr id="6" name="Picture 3" descr="xqBlowUptrop_0Lev8">
            <a:extLst>
              <a:ext uri="{FF2B5EF4-FFF2-40B4-BE49-F238E27FC236}">
                <a16:creationId xmlns:a16="http://schemas.microsoft.com/office/drawing/2014/main" id="{A7271C16-82ED-7F43-BA16-293469531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6638" y="129540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11067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600200"/>
            <a:ext cx="8186766" cy="4114815"/>
          </a:xfrm>
          <a:solidFill>
            <a:schemeClr val="bg1"/>
          </a:solidFill>
          <a:ln>
            <a:solidFill>
              <a:schemeClr val="bg1"/>
            </a:solidFill>
          </a:ln>
        </p:spPr>
        <p:txBody>
          <a:bodyPr>
            <a:normAutofit/>
          </a:bodyPr>
          <a:lstStyle/>
          <a:p>
            <a:r>
              <a:rPr lang="en-US" altLang="zh-TW" sz="2400" dirty="0"/>
              <a:t>Divide</a:t>
            </a:r>
          </a:p>
        </p:txBody>
      </p:sp>
      <p:sp>
        <p:nvSpPr>
          <p:cNvPr id="125" name="Rectangle 5"/>
          <p:cNvSpPr>
            <a:spLocks noChangeArrowheads="1"/>
          </p:cNvSpPr>
          <p:nvPr/>
        </p:nvSpPr>
        <p:spPr bwMode="auto">
          <a:xfrm>
            <a:off x="2415876"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29</a:t>
            </a:r>
          </a:p>
        </p:txBody>
      </p:sp>
      <p:sp>
        <p:nvSpPr>
          <p:cNvPr id="139" name="Rectangle 6"/>
          <p:cNvSpPr>
            <a:spLocks noChangeArrowheads="1"/>
          </p:cNvSpPr>
          <p:nvPr/>
        </p:nvSpPr>
        <p:spPr bwMode="auto">
          <a:xfrm>
            <a:off x="2955626"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14</a:t>
            </a:r>
          </a:p>
        </p:txBody>
      </p:sp>
      <p:sp>
        <p:nvSpPr>
          <p:cNvPr id="153" name="Rectangle 7"/>
          <p:cNvSpPr>
            <a:spLocks noChangeArrowheads="1"/>
          </p:cNvSpPr>
          <p:nvPr/>
        </p:nvSpPr>
        <p:spPr bwMode="auto">
          <a:xfrm>
            <a:off x="349696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15</a:t>
            </a:r>
          </a:p>
        </p:txBody>
      </p:sp>
      <p:sp>
        <p:nvSpPr>
          <p:cNvPr id="154" name="Rectangle 8"/>
          <p:cNvSpPr>
            <a:spLocks noChangeArrowheads="1"/>
          </p:cNvSpPr>
          <p:nvPr/>
        </p:nvSpPr>
        <p:spPr bwMode="auto">
          <a:xfrm>
            <a:off x="40367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01</a:t>
            </a:r>
          </a:p>
        </p:txBody>
      </p:sp>
      <p:sp>
        <p:nvSpPr>
          <p:cNvPr id="155" name="Rectangle 9"/>
          <p:cNvSpPr>
            <a:spLocks noChangeArrowheads="1"/>
          </p:cNvSpPr>
          <p:nvPr/>
        </p:nvSpPr>
        <p:spPr bwMode="auto">
          <a:xfrm>
            <a:off x="457646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06</a:t>
            </a:r>
          </a:p>
        </p:txBody>
      </p:sp>
      <p:sp>
        <p:nvSpPr>
          <p:cNvPr id="156" name="Rectangle 10"/>
          <p:cNvSpPr>
            <a:spLocks noChangeArrowheads="1"/>
          </p:cNvSpPr>
          <p:nvPr/>
        </p:nvSpPr>
        <p:spPr bwMode="auto">
          <a:xfrm>
            <a:off x="51162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10</a:t>
            </a:r>
          </a:p>
        </p:txBody>
      </p:sp>
      <p:sp>
        <p:nvSpPr>
          <p:cNvPr id="157" name="Rectangle 11"/>
          <p:cNvSpPr>
            <a:spLocks noChangeArrowheads="1"/>
          </p:cNvSpPr>
          <p:nvPr/>
        </p:nvSpPr>
        <p:spPr bwMode="auto">
          <a:xfrm>
            <a:off x="56623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32</a:t>
            </a:r>
          </a:p>
        </p:txBody>
      </p:sp>
      <p:sp>
        <p:nvSpPr>
          <p:cNvPr id="158" name="Rectangle 12"/>
          <p:cNvSpPr>
            <a:spLocks noChangeArrowheads="1"/>
          </p:cNvSpPr>
          <p:nvPr/>
        </p:nvSpPr>
        <p:spPr bwMode="auto">
          <a:xfrm>
            <a:off x="62084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12</a:t>
            </a:r>
          </a:p>
        </p:txBody>
      </p:sp>
      <p:grpSp>
        <p:nvGrpSpPr>
          <p:cNvPr id="159" name="Group 19"/>
          <p:cNvGrpSpPr>
            <a:grpSpLocks/>
          </p:cNvGrpSpPr>
          <p:nvPr/>
        </p:nvGrpSpPr>
        <p:grpSpPr bwMode="auto">
          <a:xfrm>
            <a:off x="1870075" y="3813190"/>
            <a:ext cx="2141538" cy="461963"/>
            <a:chOff x="1635" y="1623"/>
            <a:chExt cx="1349" cy="291"/>
          </a:xfrm>
        </p:grpSpPr>
        <p:sp>
          <p:nvSpPr>
            <p:cNvPr id="160" name="Rectangle 15"/>
            <p:cNvSpPr>
              <a:spLocks noChangeArrowheads="1"/>
            </p:cNvSpPr>
            <p:nvPr/>
          </p:nvSpPr>
          <p:spPr bwMode="auto">
            <a:xfrm>
              <a:off x="1635"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29</a:t>
              </a:r>
            </a:p>
          </p:txBody>
        </p:sp>
        <p:sp>
          <p:nvSpPr>
            <p:cNvPr id="161" name="Rectangle 16"/>
            <p:cNvSpPr>
              <a:spLocks noChangeArrowheads="1"/>
            </p:cNvSpPr>
            <p:nvPr/>
          </p:nvSpPr>
          <p:spPr bwMode="auto">
            <a:xfrm>
              <a:off x="1975"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14</a:t>
              </a:r>
            </a:p>
          </p:txBody>
        </p:sp>
        <p:sp>
          <p:nvSpPr>
            <p:cNvPr id="162" name="Rectangle 17"/>
            <p:cNvSpPr>
              <a:spLocks noChangeArrowheads="1"/>
            </p:cNvSpPr>
            <p:nvPr/>
          </p:nvSpPr>
          <p:spPr bwMode="auto">
            <a:xfrm>
              <a:off x="231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15</a:t>
              </a:r>
            </a:p>
          </p:txBody>
        </p:sp>
        <p:sp>
          <p:nvSpPr>
            <p:cNvPr id="163" name="Rectangle 18"/>
            <p:cNvSpPr>
              <a:spLocks noChangeArrowheads="1"/>
            </p:cNvSpPr>
            <p:nvPr/>
          </p:nvSpPr>
          <p:spPr bwMode="auto">
            <a:xfrm>
              <a:off x="265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01</a:t>
              </a:r>
            </a:p>
          </p:txBody>
        </p:sp>
      </p:grpSp>
      <p:grpSp>
        <p:nvGrpSpPr>
          <p:cNvPr id="164" name="Group 24"/>
          <p:cNvGrpSpPr>
            <a:grpSpLocks/>
          </p:cNvGrpSpPr>
          <p:nvPr/>
        </p:nvGrpSpPr>
        <p:grpSpPr bwMode="auto">
          <a:xfrm>
            <a:off x="5122863" y="3813190"/>
            <a:ext cx="2152650" cy="461963"/>
            <a:chOff x="2996" y="1623"/>
            <a:chExt cx="1356" cy="291"/>
          </a:xfrm>
        </p:grpSpPr>
        <p:sp>
          <p:nvSpPr>
            <p:cNvPr id="165" name="Rectangle 20"/>
            <p:cNvSpPr>
              <a:spLocks noChangeArrowheads="1"/>
            </p:cNvSpPr>
            <p:nvPr/>
          </p:nvSpPr>
          <p:spPr bwMode="auto">
            <a:xfrm>
              <a:off x="299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06</a:t>
              </a:r>
            </a:p>
          </p:txBody>
        </p:sp>
        <p:sp>
          <p:nvSpPr>
            <p:cNvPr id="166" name="Rectangle 21"/>
            <p:cNvSpPr>
              <a:spLocks noChangeArrowheads="1"/>
            </p:cNvSpPr>
            <p:nvPr/>
          </p:nvSpPr>
          <p:spPr bwMode="auto">
            <a:xfrm>
              <a:off x="333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10</a:t>
              </a:r>
            </a:p>
          </p:txBody>
        </p:sp>
        <p:sp>
          <p:nvSpPr>
            <p:cNvPr id="167" name="Rectangle 22"/>
            <p:cNvSpPr>
              <a:spLocks noChangeArrowheads="1"/>
            </p:cNvSpPr>
            <p:nvPr/>
          </p:nvSpPr>
          <p:spPr bwMode="auto">
            <a:xfrm>
              <a:off x="3680"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32</a:t>
              </a:r>
            </a:p>
          </p:txBody>
        </p:sp>
        <p:sp>
          <p:nvSpPr>
            <p:cNvPr id="168" name="Rectangle 23"/>
            <p:cNvSpPr>
              <a:spLocks noChangeArrowheads="1"/>
            </p:cNvSpPr>
            <p:nvPr/>
          </p:nvSpPr>
          <p:spPr bwMode="auto">
            <a:xfrm>
              <a:off x="4024"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12</a:t>
              </a:r>
            </a:p>
          </p:txBody>
        </p:sp>
      </p:grpSp>
      <p:grpSp>
        <p:nvGrpSpPr>
          <p:cNvPr id="169" name="Group 27"/>
          <p:cNvGrpSpPr>
            <a:grpSpLocks/>
          </p:cNvGrpSpPr>
          <p:nvPr/>
        </p:nvGrpSpPr>
        <p:grpSpPr bwMode="auto">
          <a:xfrm>
            <a:off x="1636713" y="5181615"/>
            <a:ext cx="1060450" cy="461963"/>
            <a:chOff x="1635" y="1623"/>
            <a:chExt cx="668" cy="291"/>
          </a:xfrm>
        </p:grpSpPr>
        <p:sp>
          <p:nvSpPr>
            <p:cNvPr id="170" name="Rectangle 25"/>
            <p:cNvSpPr>
              <a:spLocks noChangeArrowheads="1"/>
            </p:cNvSpPr>
            <p:nvPr/>
          </p:nvSpPr>
          <p:spPr bwMode="auto">
            <a:xfrm>
              <a:off x="1635"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29</a:t>
              </a:r>
            </a:p>
          </p:txBody>
        </p:sp>
        <p:sp>
          <p:nvSpPr>
            <p:cNvPr id="171" name="Rectangle 26"/>
            <p:cNvSpPr>
              <a:spLocks noChangeArrowheads="1"/>
            </p:cNvSpPr>
            <p:nvPr/>
          </p:nvSpPr>
          <p:spPr bwMode="auto">
            <a:xfrm>
              <a:off x="1975"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14</a:t>
              </a:r>
            </a:p>
          </p:txBody>
        </p:sp>
      </p:grpSp>
      <p:grpSp>
        <p:nvGrpSpPr>
          <p:cNvPr id="172" name="Group 30"/>
          <p:cNvGrpSpPr>
            <a:grpSpLocks/>
          </p:cNvGrpSpPr>
          <p:nvPr/>
        </p:nvGrpSpPr>
        <p:grpSpPr bwMode="auto">
          <a:xfrm>
            <a:off x="3175000" y="5181615"/>
            <a:ext cx="1060450" cy="461963"/>
            <a:chOff x="2316" y="1623"/>
            <a:chExt cx="668" cy="291"/>
          </a:xfrm>
        </p:grpSpPr>
        <p:sp>
          <p:nvSpPr>
            <p:cNvPr id="173" name="Rectangle 28"/>
            <p:cNvSpPr>
              <a:spLocks noChangeArrowheads="1"/>
            </p:cNvSpPr>
            <p:nvPr/>
          </p:nvSpPr>
          <p:spPr bwMode="auto">
            <a:xfrm>
              <a:off x="231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15</a:t>
              </a:r>
            </a:p>
          </p:txBody>
        </p:sp>
        <p:sp>
          <p:nvSpPr>
            <p:cNvPr id="174" name="Rectangle 29"/>
            <p:cNvSpPr>
              <a:spLocks noChangeArrowheads="1"/>
            </p:cNvSpPr>
            <p:nvPr/>
          </p:nvSpPr>
          <p:spPr bwMode="auto">
            <a:xfrm>
              <a:off x="265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01</a:t>
              </a:r>
            </a:p>
          </p:txBody>
        </p:sp>
      </p:grpSp>
      <p:grpSp>
        <p:nvGrpSpPr>
          <p:cNvPr id="175" name="Group 33"/>
          <p:cNvGrpSpPr>
            <a:grpSpLocks/>
          </p:cNvGrpSpPr>
          <p:nvPr/>
        </p:nvGrpSpPr>
        <p:grpSpPr bwMode="auto">
          <a:xfrm>
            <a:off x="4889500" y="5181615"/>
            <a:ext cx="1060450" cy="461963"/>
            <a:chOff x="2996" y="1623"/>
            <a:chExt cx="668" cy="291"/>
          </a:xfrm>
        </p:grpSpPr>
        <p:sp>
          <p:nvSpPr>
            <p:cNvPr id="176" name="Rectangle 31"/>
            <p:cNvSpPr>
              <a:spLocks noChangeArrowheads="1"/>
            </p:cNvSpPr>
            <p:nvPr/>
          </p:nvSpPr>
          <p:spPr bwMode="auto">
            <a:xfrm>
              <a:off x="299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06</a:t>
              </a:r>
            </a:p>
          </p:txBody>
        </p:sp>
        <p:sp>
          <p:nvSpPr>
            <p:cNvPr id="177" name="Rectangle 32"/>
            <p:cNvSpPr>
              <a:spLocks noChangeArrowheads="1"/>
            </p:cNvSpPr>
            <p:nvPr/>
          </p:nvSpPr>
          <p:spPr bwMode="auto">
            <a:xfrm>
              <a:off x="333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10</a:t>
              </a:r>
            </a:p>
          </p:txBody>
        </p:sp>
      </p:grpSp>
      <p:grpSp>
        <p:nvGrpSpPr>
          <p:cNvPr id="178" name="Group 36"/>
          <p:cNvGrpSpPr>
            <a:grpSpLocks/>
          </p:cNvGrpSpPr>
          <p:nvPr/>
        </p:nvGrpSpPr>
        <p:grpSpPr bwMode="auto">
          <a:xfrm>
            <a:off x="6438900" y="5181615"/>
            <a:ext cx="1066800" cy="461963"/>
            <a:chOff x="3680" y="1623"/>
            <a:chExt cx="672" cy="291"/>
          </a:xfrm>
        </p:grpSpPr>
        <p:sp>
          <p:nvSpPr>
            <p:cNvPr id="179" name="Rectangle 34"/>
            <p:cNvSpPr>
              <a:spLocks noChangeArrowheads="1"/>
            </p:cNvSpPr>
            <p:nvPr/>
          </p:nvSpPr>
          <p:spPr bwMode="auto">
            <a:xfrm>
              <a:off x="3680"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32</a:t>
              </a:r>
            </a:p>
          </p:txBody>
        </p:sp>
        <p:sp>
          <p:nvSpPr>
            <p:cNvPr id="180" name="Rectangle 35"/>
            <p:cNvSpPr>
              <a:spLocks noChangeArrowheads="1"/>
            </p:cNvSpPr>
            <p:nvPr/>
          </p:nvSpPr>
          <p:spPr bwMode="auto">
            <a:xfrm>
              <a:off x="4024"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12</a:t>
              </a:r>
            </a:p>
          </p:txBody>
        </p:sp>
      </p:grpSp>
      <p:sp>
        <p:nvSpPr>
          <p:cNvPr id="181" name="Line 37"/>
          <p:cNvSpPr>
            <a:spLocks noChangeShapeType="1"/>
          </p:cNvSpPr>
          <p:nvPr/>
        </p:nvSpPr>
        <p:spPr bwMode="auto">
          <a:xfrm flipH="1">
            <a:off x="2949575" y="3133737"/>
            <a:ext cx="528638" cy="666750"/>
          </a:xfrm>
          <a:prstGeom prst="line">
            <a:avLst/>
          </a:prstGeom>
          <a:noFill/>
          <a:ln w="38100">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82" name="Line 38"/>
          <p:cNvSpPr>
            <a:spLocks noChangeShapeType="1"/>
          </p:cNvSpPr>
          <p:nvPr/>
        </p:nvSpPr>
        <p:spPr bwMode="auto">
          <a:xfrm>
            <a:off x="5649913" y="3133737"/>
            <a:ext cx="546100" cy="666750"/>
          </a:xfrm>
          <a:prstGeom prst="line">
            <a:avLst/>
          </a:prstGeom>
          <a:noFill/>
          <a:ln w="38100">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83" name="Line 40"/>
          <p:cNvSpPr>
            <a:spLocks noChangeShapeType="1"/>
          </p:cNvSpPr>
          <p:nvPr/>
        </p:nvSpPr>
        <p:spPr bwMode="auto">
          <a:xfrm>
            <a:off x="6742113" y="4286262"/>
            <a:ext cx="230187" cy="882650"/>
          </a:xfrm>
          <a:prstGeom prst="line">
            <a:avLst/>
          </a:prstGeom>
          <a:noFill/>
          <a:ln w="38100">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84" name="Line 43"/>
          <p:cNvSpPr>
            <a:spLocks noChangeShapeType="1"/>
          </p:cNvSpPr>
          <p:nvPr/>
        </p:nvSpPr>
        <p:spPr bwMode="auto">
          <a:xfrm flipH="1">
            <a:off x="5419725" y="4286262"/>
            <a:ext cx="230188" cy="882650"/>
          </a:xfrm>
          <a:prstGeom prst="line">
            <a:avLst/>
          </a:prstGeom>
          <a:noFill/>
          <a:ln w="38100">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85" name="Line 45"/>
          <p:cNvSpPr>
            <a:spLocks noChangeShapeType="1"/>
          </p:cNvSpPr>
          <p:nvPr/>
        </p:nvSpPr>
        <p:spPr bwMode="auto">
          <a:xfrm>
            <a:off x="3484563" y="4286262"/>
            <a:ext cx="230187" cy="882650"/>
          </a:xfrm>
          <a:prstGeom prst="line">
            <a:avLst/>
          </a:prstGeom>
          <a:noFill/>
          <a:ln w="38100">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86" name="Line 46"/>
          <p:cNvSpPr>
            <a:spLocks noChangeShapeType="1"/>
          </p:cNvSpPr>
          <p:nvPr/>
        </p:nvSpPr>
        <p:spPr bwMode="auto">
          <a:xfrm flipH="1">
            <a:off x="2163763" y="4286262"/>
            <a:ext cx="230187" cy="882650"/>
          </a:xfrm>
          <a:prstGeom prst="line">
            <a:avLst/>
          </a:prstGeom>
          <a:noFill/>
          <a:ln w="38100">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 name="Title 3">
            <a:extLst>
              <a:ext uri="{FF2B5EF4-FFF2-40B4-BE49-F238E27FC236}">
                <a16:creationId xmlns:a16="http://schemas.microsoft.com/office/drawing/2014/main" id="{24B1C99D-26E7-3041-8932-62296A98A3A6}"/>
              </a:ext>
            </a:extLst>
          </p:cNvPr>
          <p:cNvSpPr>
            <a:spLocks noGrp="1"/>
          </p:cNvSpPr>
          <p:nvPr>
            <p:ph type="title"/>
          </p:nvPr>
        </p:nvSpPr>
        <p:spPr/>
        <p:txBody>
          <a:bodyPr/>
          <a:lstStyle/>
          <a:p>
            <a:r>
              <a:rPr lang="en-US" dirty="0"/>
              <a:t>Example: Find the Maximum Value</a:t>
            </a:r>
          </a:p>
        </p:txBody>
      </p:sp>
    </p:spTree>
    <p:extLst>
      <p:ext uri="{BB962C8B-B14F-4D97-AF65-F5344CB8AC3E}">
        <p14:creationId xmlns:p14="http://schemas.microsoft.com/office/powerpoint/2010/main" val="27188616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5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64"/>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69"/>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72"/>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75"/>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7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6" presetClass="path" presetSubtype="0" accel="50000" decel="50000" fill="hold" nodeType="clickEffect">
                                  <p:stCondLst>
                                    <p:cond delay="0"/>
                                  </p:stCondLst>
                                  <p:childTnLst>
                                    <p:animMotion origin="layout" path="M 0.06041 -0.16655 L 2.22222E-6 -4.92482E-6 " pathEditMode="relative" rAng="0" ptsTypes="AA">
                                      <p:cBhvr>
                                        <p:cTn id="20" dur="500" fill="hold"/>
                                        <p:tgtEl>
                                          <p:spTgt spid="159"/>
                                        </p:tgtEl>
                                        <p:attrNameLst>
                                          <p:attrName>ppt_x</p:attrName>
                                          <p:attrName>ppt_y</p:attrName>
                                        </p:attrNameLst>
                                      </p:cBhvr>
                                      <p:rCtr x="-3000" y="8300"/>
                                    </p:animMotion>
                                  </p:childTnLst>
                                </p:cTn>
                              </p:par>
                              <p:par>
                                <p:cTn id="21" presetID="1" presetClass="entr" presetSubtype="0" fill="hold" nodeType="withEffect">
                                  <p:stCondLst>
                                    <p:cond delay="0"/>
                                  </p:stCondLst>
                                  <p:childTnLst>
                                    <p:set>
                                      <p:cBhvr>
                                        <p:cTn id="22" dur="1" fill="hold">
                                          <p:stCondLst>
                                            <p:cond delay="0"/>
                                          </p:stCondLst>
                                        </p:cTn>
                                        <p:tgtEl>
                                          <p:spTgt spid="159"/>
                                        </p:tgtEl>
                                        <p:attrNameLst>
                                          <p:attrName>style.visibility</p:attrName>
                                        </p:attrNameLst>
                                      </p:cBhvr>
                                      <p:to>
                                        <p:strVal val="visible"/>
                                      </p:to>
                                    </p:se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81"/>
                                        </p:tgtEl>
                                        <p:attrNameLst>
                                          <p:attrName>style.visibility</p:attrName>
                                        </p:attrNameLst>
                                      </p:cBhvr>
                                      <p:to>
                                        <p:strVal val="visible"/>
                                      </p:to>
                                    </p:set>
                                    <p:animEffect transition="in" filter="wipe(up)">
                                      <p:cBhvr>
                                        <p:cTn id="26" dur="500"/>
                                        <p:tgtEl>
                                          <p:spTgt spid="181"/>
                                        </p:tgtEl>
                                      </p:cBhvr>
                                    </p:animEffect>
                                  </p:childTnLst>
                                </p:cTn>
                              </p:par>
                            </p:childTnLst>
                          </p:cTn>
                        </p:par>
                      </p:childTnLst>
                    </p:cTn>
                  </p:par>
                  <p:par>
                    <p:cTn id="27" fill="hold">
                      <p:stCondLst>
                        <p:cond delay="indefinite"/>
                      </p:stCondLst>
                      <p:childTnLst>
                        <p:par>
                          <p:cTn id="28" fill="hold">
                            <p:stCondLst>
                              <p:cond delay="0"/>
                            </p:stCondLst>
                            <p:childTnLst>
                              <p:par>
                                <p:cTn id="29" presetID="49" presetClass="path" presetSubtype="0" accel="50000" decel="50000" fill="hold" nodeType="clickEffect">
                                  <p:stCondLst>
                                    <p:cond delay="0"/>
                                  </p:stCondLst>
                                  <p:childTnLst>
                                    <p:animMotion origin="layout" path="M -0.0592 -0.16516 L -1.38889E-6 -4.92482E-6 " pathEditMode="relative" rAng="0" ptsTypes="AA">
                                      <p:cBhvr>
                                        <p:cTn id="30" dur="500" fill="hold"/>
                                        <p:tgtEl>
                                          <p:spTgt spid="164"/>
                                        </p:tgtEl>
                                        <p:attrNameLst>
                                          <p:attrName>ppt_x</p:attrName>
                                          <p:attrName>ppt_y</p:attrName>
                                        </p:attrNameLst>
                                      </p:cBhvr>
                                      <p:rCtr x="3000" y="8300"/>
                                    </p:animMotion>
                                  </p:childTnLst>
                                </p:cTn>
                              </p:par>
                              <p:par>
                                <p:cTn id="31" presetID="1" presetClass="entr" presetSubtype="0" fill="hold" nodeType="withEffect">
                                  <p:stCondLst>
                                    <p:cond delay="0"/>
                                  </p:stCondLst>
                                  <p:childTnLst>
                                    <p:set>
                                      <p:cBhvr>
                                        <p:cTn id="32" dur="1" fill="hold">
                                          <p:stCondLst>
                                            <p:cond delay="0"/>
                                          </p:stCondLst>
                                        </p:cTn>
                                        <p:tgtEl>
                                          <p:spTgt spid="164"/>
                                        </p:tgtEl>
                                        <p:attrNameLst>
                                          <p:attrName>style.visibility</p:attrName>
                                        </p:attrNameLst>
                                      </p:cBhvr>
                                      <p:to>
                                        <p:strVal val="visible"/>
                                      </p:to>
                                    </p:set>
                                  </p:childTnLst>
                                </p:cTn>
                              </p:par>
                            </p:childTnLst>
                          </p:cTn>
                        </p:par>
                        <p:par>
                          <p:cTn id="33" fill="hold">
                            <p:stCondLst>
                              <p:cond delay="500"/>
                            </p:stCondLst>
                            <p:childTnLst>
                              <p:par>
                                <p:cTn id="34" presetID="22" presetClass="entr" presetSubtype="1" fill="hold" grpId="0" nodeType="afterEffect">
                                  <p:stCondLst>
                                    <p:cond delay="0"/>
                                  </p:stCondLst>
                                  <p:childTnLst>
                                    <p:set>
                                      <p:cBhvr>
                                        <p:cTn id="35" dur="1" fill="hold">
                                          <p:stCondLst>
                                            <p:cond delay="0"/>
                                          </p:stCondLst>
                                        </p:cTn>
                                        <p:tgtEl>
                                          <p:spTgt spid="182"/>
                                        </p:tgtEl>
                                        <p:attrNameLst>
                                          <p:attrName>style.visibility</p:attrName>
                                        </p:attrNameLst>
                                      </p:cBhvr>
                                      <p:to>
                                        <p:strVal val="visible"/>
                                      </p:to>
                                    </p:set>
                                    <p:animEffect transition="in" filter="wipe(up)">
                                      <p:cBhvr>
                                        <p:cTn id="36" dur="500"/>
                                        <p:tgtEl>
                                          <p:spTgt spid="182"/>
                                        </p:tgtEl>
                                      </p:cBhvr>
                                    </p:animEffect>
                                  </p:childTnLst>
                                </p:cTn>
                              </p:par>
                            </p:childTnLst>
                          </p:cTn>
                        </p:par>
                      </p:childTnLst>
                    </p:cTn>
                  </p:par>
                  <p:par>
                    <p:cTn id="37" fill="hold">
                      <p:stCondLst>
                        <p:cond delay="indefinite"/>
                      </p:stCondLst>
                      <p:childTnLst>
                        <p:par>
                          <p:cTn id="38" fill="hold">
                            <p:stCondLst>
                              <p:cond delay="0"/>
                            </p:stCondLst>
                            <p:childTnLst>
                              <p:par>
                                <p:cTn id="39" presetID="56" presetClass="path" presetSubtype="0" accel="50000" decel="50000" fill="hold" nodeType="clickEffect">
                                  <p:stCondLst>
                                    <p:cond delay="0"/>
                                  </p:stCondLst>
                                  <p:childTnLst>
                                    <p:animMotion origin="layout" path="M 0.02378 -0.1994 L 8.33333E-7 -3.49063E-6 " pathEditMode="relative" rAng="0" ptsTypes="AA">
                                      <p:cBhvr>
                                        <p:cTn id="40" dur="500" fill="hold"/>
                                        <p:tgtEl>
                                          <p:spTgt spid="169"/>
                                        </p:tgtEl>
                                        <p:attrNameLst>
                                          <p:attrName>ppt_x</p:attrName>
                                          <p:attrName>ppt_y</p:attrName>
                                        </p:attrNameLst>
                                      </p:cBhvr>
                                      <p:rCtr x="-1200" y="10000"/>
                                    </p:animMotion>
                                  </p:childTnLst>
                                </p:cTn>
                              </p:par>
                              <p:par>
                                <p:cTn id="41" presetID="1" presetClass="entr" presetSubtype="0" fill="hold" nodeType="withEffect">
                                  <p:stCondLst>
                                    <p:cond delay="0"/>
                                  </p:stCondLst>
                                  <p:childTnLst>
                                    <p:set>
                                      <p:cBhvr>
                                        <p:cTn id="42" dur="1" fill="hold">
                                          <p:stCondLst>
                                            <p:cond delay="0"/>
                                          </p:stCondLst>
                                        </p:cTn>
                                        <p:tgtEl>
                                          <p:spTgt spid="169"/>
                                        </p:tgtEl>
                                        <p:attrNameLst>
                                          <p:attrName>style.visibility</p:attrName>
                                        </p:attrNameLst>
                                      </p:cBhvr>
                                      <p:to>
                                        <p:strVal val="visible"/>
                                      </p:to>
                                    </p:set>
                                  </p:childTnLst>
                                </p:cTn>
                              </p:par>
                            </p:childTnLst>
                          </p:cTn>
                        </p:par>
                        <p:par>
                          <p:cTn id="43" fill="hold">
                            <p:stCondLst>
                              <p:cond delay="500"/>
                            </p:stCondLst>
                            <p:childTnLst>
                              <p:par>
                                <p:cTn id="44" presetID="22" presetClass="entr" presetSubtype="1" fill="hold" grpId="0" nodeType="afterEffect">
                                  <p:stCondLst>
                                    <p:cond delay="0"/>
                                  </p:stCondLst>
                                  <p:childTnLst>
                                    <p:set>
                                      <p:cBhvr>
                                        <p:cTn id="45" dur="1" fill="hold">
                                          <p:stCondLst>
                                            <p:cond delay="0"/>
                                          </p:stCondLst>
                                        </p:cTn>
                                        <p:tgtEl>
                                          <p:spTgt spid="186"/>
                                        </p:tgtEl>
                                        <p:attrNameLst>
                                          <p:attrName>style.visibility</p:attrName>
                                        </p:attrNameLst>
                                      </p:cBhvr>
                                      <p:to>
                                        <p:strVal val="visible"/>
                                      </p:to>
                                    </p:set>
                                    <p:animEffect transition="in" filter="wipe(up)">
                                      <p:cBhvr>
                                        <p:cTn id="46" dur="500"/>
                                        <p:tgtEl>
                                          <p:spTgt spid="186"/>
                                        </p:tgtEl>
                                      </p:cBhvr>
                                    </p:animEffect>
                                  </p:childTnLst>
                                </p:cTn>
                              </p:par>
                            </p:childTnLst>
                          </p:cTn>
                        </p:par>
                      </p:childTnLst>
                    </p:cTn>
                  </p:par>
                  <p:par>
                    <p:cTn id="47" fill="hold">
                      <p:stCondLst>
                        <p:cond delay="indefinite"/>
                      </p:stCondLst>
                      <p:childTnLst>
                        <p:par>
                          <p:cTn id="48" fill="hold">
                            <p:stCondLst>
                              <p:cond delay="0"/>
                            </p:stCondLst>
                            <p:childTnLst>
                              <p:par>
                                <p:cTn id="49" presetID="49" presetClass="path" presetSubtype="0" accel="50000" decel="50000" fill="hold" nodeType="clickEffect">
                                  <p:stCondLst>
                                    <p:cond delay="0"/>
                                  </p:stCondLst>
                                  <p:childTnLst>
                                    <p:animMotion origin="layout" path="M -0.02362 -0.19801 L 4.44444E-6 -3.49063E-6 " pathEditMode="relative" rAng="0" ptsTypes="AA">
                                      <p:cBhvr>
                                        <p:cTn id="50" dur="500" fill="hold"/>
                                        <p:tgtEl>
                                          <p:spTgt spid="172"/>
                                        </p:tgtEl>
                                        <p:attrNameLst>
                                          <p:attrName>ppt_x</p:attrName>
                                          <p:attrName>ppt_y</p:attrName>
                                        </p:attrNameLst>
                                      </p:cBhvr>
                                      <p:rCtr x="1200" y="9900"/>
                                    </p:animMotion>
                                  </p:childTnLst>
                                </p:cTn>
                              </p:par>
                              <p:par>
                                <p:cTn id="51" presetID="1" presetClass="entr" presetSubtype="0" fill="hold" nodeType="withEffect">
                                  <p:stCondLst>
                                    <p:cond delay="0"/>
                                  </p:stCondLst>
                                  <p:childTnLst>
                                    <p:set>
                                      <p:cBhvr>
                                        <p:cTn id="52" dur="1" fill="hold">
                                          <p:stCondLst>
                                            <p:cond delay="0"/>
                                          </p:stCondLst>
                                        </p:cTn>
                                        <p:tgtEl>
                                          <p:spTgt spid="172"/>
                                        </p:tgtEl>
                                        <p:attrNameLst>
                                          <p:attrName>style.visibility</p:attrName>
                                        </p:attrNameLst>
                                      </p:cBhvr>
                                      <p:to>
                                        <p:strVal val="visible"/>
                                      </p:to>
                                    </p:set>
                                  </p:childTnLst>
                                </p:cTn>
                              </p:par>
                            </p:childTnLst>
                          </p:cTn>
                        </p:par>
                        <p:par>
                          <p:cTn id="53" fill="hold">
                            <p:stCondLst>
                              <p:cond delay="500"/>
                            </p:stCondLst>
                            <p:childTnLst>
                              <p:par>
                                <p:cTn id="54" presetID="22" presetClass="entr" presetSubtype="1" fill="hold" grpId="0" nodeType="afterEffect">
                                  <p:stCondLst>
                                    <p:cond delay="0"/>
                                  </p:stCondLst>
                                  <p:childTnLst>
                                    <p:set>
                                      <p:cBhvr>
                                        <p:cTn id="55" dur="1" fill="hold">
                                          <p:stCondLst>
                                            <p:cond delay="0"/>
                                          </p:stCondLst>
                                        </p:cTn>
                                        <p:tgtEl>
                                          <p:spTgt spid="185"/>
                                        </p:tgtEl>
                                        <p:attrNameLst>
                                          <p:attrName>style.visibility</p:attrName>
                                        </p:attrNameLst>
                                      </p:cBhvr>
                                      <p:to>
                                        <p:strVal val="visible"/>
                                      </p:to>
                                    </p:set>
                                    <p:animEffect transition="in" filter="wipe(up)">
                                      <p:cBhvr>
                                        <p:cTn id="56" dur="500"/>
                                        <p:tgtEl>
                                          <p:spTgt spid="185"/>
                                        </p:tgtEl>
                                      </p:cBhvr>
                                    </p:animEffect>
                                  </p:childTnLst>
                                </p:cTn>
                              </p:par>
                            </p:childTnLst>
                          </p:cTn>
                        </p:par>
                      </p:childTnLst>
                    </p:cTn>
                  </p:par>
                  <p:par>
                    <p:cTn id="57" fill="hold">
                      <p:stCondLst>
                        <p:cond delay="indefinite"/>
                      </p:stCondLst>
                      <p:childTnLst>
                        <p:par>
                          <p:cTn id="58" fill="hold">
                            <p:stCondLst>
                              <p:cond delay="0"/>
                            </p:stCondLst>
                            <p:childTnLst>
                              <p:par>
                                <p:cTn id="59" presetID="56" presetClass="path" presetSubtype="0" accel="50000" decel="50000" fill="hold" nodeType="clickEffect">
                                  <p:stCondLst>
                                    <p:cond delay="0"/>
                                  </p:stCondLst>
                                  <p:childTnLst>
                                    <p:animMotion origin="layout" path="M 0.02431 -0.19801 L -4.44444E-6 -3.49063E-6 " pathEditMode="relative" rAng="0" ptsTypes="AA">
                                      <p:cBhvr>
                                        <p:cTn id="60" dur="500" fill="hold"/>
                                        <p:tgtEl>
                                          <p:spTgt spid="175"/>
                                        </p:tgtEl>
                                        <p:attrNameLst>
                                          <p:attrName>ppt_x</p:attrName>
                                          <p:attrName>ppt_y</p:attrName>
                                        </p:attrNameLst>
                                      </p:cBhvr>
                                      <p:rCtr x="-1200" y="9900"/>
                                    </p:animMotion>
                                  </p:childTnLst>
                                </p:cTn>
                              </p:par>
                              <p:par>
                                <p:cTn id="61" presetID="1" presetClass="entr" presetSubtype="0" fill="hold" nodeType="withEffect">
                                  <p:stCondLst>
                                    <p:cond delay="0"/>
                                  </p:stCondLst>
                                  <p:childTnLst>
                                    <p:set>
                                      <p:cBhvr>
                                        <p:cTn id="62" dur="1" fill="hold">
                                          <p:stCondLst>
                                            <p:cond delay="0"/>
                                          </p:stCondLst>
                                        </p:cTn>
                                        <p:tgtEl>
                                          <p:spTgt spid="175"/>
                                        </p:tgtEl>
                                        <p:attrNameLst>
                                          <p:attrName>style.visibility</p:attrName>
                                        </p:attrNameLst>
                                      </p:cBhvr>
                                      <p:to>
                                        <p:strVal val="visible"/>
                                      </p:to>
                                    </p:set>
                                  </p:childTnLst>
                                </p:cTn>
                              </p:par>
                            </p:childTnLst>
                          </p:cTn>
                        </p:par>
                        <p:par>
                          <p:cTn id="63" fill="hold">
                            <p:stCondLst>
                              <p:cond delay="500"/>
                            </p:stCondLst>
                            <p:childTnLst>
                              <p:par>
                                <p:cTn id="64" presetID="22" presetClass="entr" presetSubtype="1" fill="hold" grpId="0" nodeType="afterEffect">
                                  <p:stCondLst>
                                    <p:cond delay="0"/>
                                  </p:stCondLst>
                                  <p:childTnLst>
                                    <p:set>
                                      <p:cBhvr>
                                        <p:cTn id="65" dur="1" fill="hold">
                                          <p:stCondLst>
                                            <p:cond delay="0"/>
                                          </p:stCondLst>
                                        </p:cTn>
                                        <p:tgtEl>
                                          <p:spTgt spid="184"/>
                                        </p:tgtEl>
                                        <p:attrNameLst>
                                          <p:attrName>style.visibility</p:attrName>
                                        </p:attrNameLst>
                                      </p:cBhvr>
                                      <p:to>
                                        <p:strVal val="visible"/>
                                      </p:to>
                                    </p:set>
                                    <p:animEffect transition="in" filter="wipe(up)">
                                      <p:cBhvr>
                                        <p:cTn id="66" dur="500"/>
                                        <p:tgtEl>
                                          <p:spTgt spid="184"/>
                                        </p:tgtEl>
                                      </p:cBhvr>
                                    </p:animEffect>
                                  </p:childTnLst>
                                </p:cTn>
                              </p:par>
                            </p:childTnLst>
                          </p:cTn>
                        </p:par>
                      </p:childTnLst>
                    </p:cTn>
                  </p:par>
                  <p:par>
                    <p:cTn id="67" fill="hold">
                      <p:stCondLst>
                        <p:cond delay="indefinite"/>
                      </p:stCondLst>
                      <p:childTnLst>
                        <p:par>
                          <p:cTn id="68" fill="hold">
                            <p:stCondLst>
                              <p:cond delay="0"/>
                            </p:stCondLst>
                            <p:childTnLst>
                              <p:par>
                                <p:cTn id="69" presetID="49" presetClass="path" presetSubtype="0" accel="50000" decel="50000" fill="hold" nodeType="clickEffect">
                                  <p:stCondLst>
                                    <p:cond delay="0"/>
                                  </p:stCondLst>
                                  <p:childTnLst>
                                    <p:animMotion origin="layout" path="M -0.0276 -0.19801 L 0 -3.49063E-6 " pathEditMode="relative" rAng="0" ptsTypes="AA">
                                      <p:cBhvr>
                                        <p:cTn id="70" dur="500" fill="hold"/>
                                        <p:tgtEl>
                                          <p:spTgt spid="178"/>
                                        </p:tgtEl>
                                        <p:attrNameLst>
                                          <p:attrName>ppt_x</p:attrName>
                                          <p:attrName>ppt_y</p:attrName>
                                        </p:attrNameLst>
                                      </p:cBhvr>
                                      <p:rCtr x="1400" y="9900"/>
                                    </p:animMotion>
                                  </p:childTnLst>
                                </p:cTn>
                              </p:par>
                              <p:par>
                                <p:cTn id="71" presetID="1" presetClass="entr" presetSubtype="0" fill="hold" nodeType="withEffect">
                                  <p:stCondLst>
                                    <p:cond delay="0"/>
                                  </p:stCondLst>
                                  <p:childTnLst>
                                    <p:set>
                                      <p:cBhvr>
                                        <p:cTn id="72" dur="1" fill="hold">
                                          <p:stCondLst>
                                            <p:cond delay="0"/>
                                          </p:stCondLst>
                                        </p:cTn>
                                        <p:tgtEl>
                                          <p:spTgt spid="178"/>
                                        </p:tgtEl>
                                        <p:attrNameLst>
                                          <p:attrName>style.visibility</p:attrName>
                                        </p:attrNameLst>
                                      </p:cBhvr>
                                      <p:to>
                                        <p:strVal val="visible"/>
                                      </p:to>
                                    </p:set>
                                  </p:childTnLst>
                                </p:cTn>
                              </p:par>
                            </p:childTnLst>
                          </p:cTn>
                        </p:par>
                        <p:par>
                          <p:cTn id="73" fill="hold">
                            <p:stCondLst>
                              <p:cond delay="500"/>
                            </p:stCondLst>
                            <p:childTnLst>
                              <p:par>
                                <p:cTn id="74" presetID="22" presetClass="entr" presetSubtype="1" fill="hold" grpId="0" nodeType="afterEffect">
                                  <p:stCondLst>
                                    <p:cond delay="0"/>
                                  </p:stCondLst>
                                  <p:childTnLst>
                                    <p:set>
                                      <p:cBhvr>
                                        <p:cTn id="75" dur="1" fill="hold">
                                          <p:stCondLst>
                                            <p:cond delay="0"/>
                                          </p:stCondLst>
                                        </p:cTn>
                                        <p:tgtEl>
                                          <p:spTgt spid="183"/>
                                        </p:tgtEl>
                                        <p:attrNameLst>
                                          <p:attrName>style.visibility</p:attrName>
                                        </p:attrNameLst>
                                      </p:cBhvr>
                                      <p:to>
                                        <p:strVal val="visible"/>
                                      </p:to>
                                    </p:set>
                                    <p:animEffect transition="in" filter="wipe(up)">
                                      <p:cBhvr>
                                        <p:cTn id="76" dur="5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animBg="1"/>
      <p:bldP spid="182" grpId="0" animBg="1"/>
      <p:bldP spid="183" grpId="0" animBg="1"/>
      <p:bldP spid="184" grpId="0" animBg="1"/>
      <p:bldP spid="185" grpId="0" animBg="1"/>
      <p:bldP spid="18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3981151" y="35629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29</a:t>
            </a:r>
          </a:p>
        </p:txBody>
      </p:sp>
      <p:sp>
        <p:nvSpPr>
          <p:cNvPr id="9" name="Rectangle 9"/>
          <p:cNvSpPr>
            <a:spLocks noChangeArrowheads="1"/>
          </p:cNvSpPr>
          <p:nvPr/>
        </p:nvSpPr>
        <p:spPr bwMode="auto">
          <a:xfrm>
            <a:off x="4527251" y="35629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32</a:t>
            </a:r>
          </a:p>
        </p:txBody>
      </p:sp>
      <p:sp>
        <p:nvSpPr>
          <p:cNvPr id="10" name="Rectangle 13"/>
          <p:cNvSpPr>
            <a:spLocks noChangeArrowheads="1"/>
          </p:cNvSpPr>
          <p:nvPr/>
        </p:nvSpPr>
        <p:spPr bwMode="auto">
          <a:xfrm>
            <a:off x="2403176" y="44265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29</a:t>
            </a:r>
          </a:p>
        </p:txBody>
      </p:sp>
      <p:sp>
        <p:nvSpPr>
          <p:cNvPr id="11" name="Line 34"/>
          <p:cNvSpPr>
            <a:spLocks noChangeShapeType="1"/>
          </p:cNvSpPr>
          <p:nvPr/>
        </p:nvSpPr>
        <p:spPr bwMode="auto">
          <a:xfrm flipH="1">
            <a:off x="2936875" y="4036681"/>
            <a:ext cx="1304925" cy="377825"/>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12" name="Line 35"/>
          <p:cNvSpPr>
            <a:spLocks noChangeShapeType="1"/>
          </p:cNvSpPr>
          <p:nvPr/>
        </p:nvSpPr>
        <p:spPr bwMode="auto">
          <a:xfrm>
            <a:off x="4787900" y="4036681"/>
            <a:ext cx="1408113" cy="377825"/>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14" name="Line 39"/>
          <p:cNvSpPr>
            <a:spLocks noChangeShapeType="1"/>
          </p:cNvSpPr>
          <p:nvPr/>
        </p:nvSpPr>
        <p:spPr bwMode="auto">
          <a:xfrm flipH="1">
            <a:off x="2163763" y="4900281"/>
            <a:ext cx="500062" cy="423863"/>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15" name="Rectangle 41"/>
          <p:cNvSpPr>
            <a:spLocks noChangeArrowheads="1"/>
          </p:cNvSpPr>
          <p:nvPr/>
        </p:nvSpPr>
        <p:spPr bwMode="auto">
          <a:xfrm>
            <a:off x="4260551" y="2626336"/>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32</a:t>
            </a:r>
          </a:p>
        </p:txBody>
      </p:sp>
      <p:sp>
        <p:nvSpPr>
          <p:cNvPr id="16" name="Line 42"/>
          <p:cNvSpPr>
            <a:spLocks noChangeShapeType="1"/>
          </p:cNvSpPr>
          <p:nvPr/>
        </p:nvSpPr>
        <p:spPr bwMode="auto">
          <a:xfrm flipV="1">
            <a:off x="4521200" y="3073069"/>
            <a:ext cx="0" cy="468312"/>
          </a:xfrm>
          <a:prstGeom prst="line">
            <a:avLst/>
          </a:prstGeom>
          <a:noFill/>
          <a:ln w="28575">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17" name="Rectangle 46"/>
          <p:cNvSpPr>
            <a:spLocks noChangeArrowheads="1"/>
          </p:cNvSpPr>
          <p:nvPr/>
        </p:nvSpPr>
        <p:spPr bwMode="auto">
          <a:xfrm>
            <a:off x="1647526"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29</a:t>
            </a:r>
          </a:p>
        </p:txBody>
      </p:sp>
      <p:sp>
        <p:nvSpPr>
          <p:cNvPr id="18" name="Rectangle 45"/>
          <p:cNvSpPr>
            <a:spLocks noChangeArrowheads="1"/>
          </p:cNvSpPr>
          <p:nvPr/>
        </p:nvSpPr>
        <p:spPr bwMode="auto">
          <a:xfrm>
            <a:off x="2193626"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14</a:t>
            </a:r>
          </a:p>
        </p:txBody>
      </p:sp>
      <p:sp>
        <p:nvSpPr>
          <p:cNvPr id="19" name="Rectangle 80"/>
          <p:cNvSpPr>
            <a:spLocks noChangeArrowheads="1"/>
          </p:cNvSpPr>
          <p:nvPr/>
        </p:nvSpPr>
        <p:spPr bwMode="auto">
          <a:xfrm>
            <a:off x="2950864" y="44265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15</a:t>
            </a:r>
          </a:p>
        </p:txBody>
      </p:sp>
      <p:sp>
        <p:nvSpPr>
          <p:cNvPr id="20" name="Line 81"/>
          <p:cNvSpPr>
            <a:spLocks noChangeShapeType="1"/>
          </p:cNvSpPr>
          <p:nvPr/>
        </p:nvSpPr>
        <p:spPr bwMode="auto">
          <a:xfrm>
            <a:off x="3233738" y="4900281"/>
            <a:ext cx="500062" cy="423863"/>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21" name="Rectangle 78"/>
          <p:cNvSpPr>
            <a:spLocks noChangeArrowheads="1"/>
          </p:cNvSpPr>
          <p:nvPr/>
        </p:nvSpPr>
        <p:spPr bwMode="auto">
          <a:xfrm>
            <a:off x="3162001"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15</a:t>
            </a:r>
          </a:p>
        </p:txBody>
      </p:sp>
      <p:sp>
        <p:nvSpPr>
          <p:cNvPr id="22" name="Rectangle 79"/>
          <p:cNvSpPr>
            <a:spLocks noChangeArrowheads="1"/>
          </p:cNvSpPr>
          <p:nvPr/>
        </p:nvSpPr>
        <p:spPr bwMode="auto">
          <a:xfrm>
            <a:off x="3708101"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01</a:t>
            </a:r>
          </a:p>
        </p:txBody>
      </p:sp>
      <p:sp>
        <p:nvSpPr>
          <p:cNvPr id="23" name="Rectangle 82"/>
          <p:cNvSpPr>
            <a:spLocks noChangeArrowheads="1"/>
          </p:cNvSpPr>
          <p:nvPr/>
        </p:nvSpPr>
        <p:spPr bwMode="auto">
          <a:xfrm>
            <a:off x="5663901" y="44265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10</a:t>
            </a:r>
          </a:p>
        </p:txBody>
      </p:sp>
      <p:sp>
        <p:nvSpPr>
          <p:cNvPr id="24" name="Line 83"/>
          <p:cNvSpPr>
            <a:spLocks noChangeShapeType="1"/>
          </p:cNvSpPr>
          <p:nvPr/>
        </p:nvSpPr>
        <p:spPr bwMode="auto">
          <a:xfrm flipH="1">
            <a:off x="5424488" y="4900281"/>
            <a:ext cx="500062" cy="423863"/>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25" name="Rectangle 85"/>
          <p:cNvSpPr>
            <a:spLocks noChangeArrowheads="1"/>
          </p:cNvSpPr>
          <p:nvPr/>
        </p:nvSpPr>
        <p:spPr bwMode="auto">
          <a:xfrm>
            <a:off x="4908251"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06</a:t>
            </a:r>
          </a:p>
        </p:txBody>
      </p:sp>
      <p:sp>
        <p:nvSpPr>
          <p:cNvPr id="26" name="Rectangle 86"/>
          <p:cNvSpPr>
            <a:spLocks noChangeArrowheads="1"/>
          </p:cNvSpPr>
          <p:nvPr/>
        </p:nvSpPr>
        <p:spPr bwMode="auto">
          <a:xfrm>
            <a:off x="6211589" y="44265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32</a:t>
            </a:r>
          </a:p>
        </p:txBody>
      </p:sp>
      <p:sp>
        <p:nvSpPr>
          <p:cNvPr id="27" name="Line 87"/>
          <p:cNvSpPr>
            <a:spLocks noChangeShapeType="1"/>
          </p:cNvSpPr>
          <p:nvPr/>
        </p:nvSpPr>
        <p:spPr bwMode="auto">
          <a:xfrm>
            <a:off x="6494463" y="4900281"/>
            <a:ext cx="500062" cy="423863"/>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28" name="Rectangle 88"/>
          <p:cNvSpPr>
            <a:spLocks noChangeArrowheads="1"/>
          </p:cNvSpPr>
          <p:nvPr/>
        </p:nvSpPr>
        <p:spPr bwMode="auto">
          <a:xfrm>
            <a:off x="6422726"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32</a:t>
            </a:r>
          </a:p>
        </p:txBody>
      </p:sp>
      <p:sp>
        <p:nvSpPr>
          <p:cNvPr id="29" name="Rectangle 89"/>
          <p:cNvSpPr>
            <a:spLocks noChangeArrowheads="1"/>
          </p:cNvSpPr>
          <p:nvPr/>
        </p:nvSpPr>
        <p:spPr bwMode="auto">
          <a:xfrm>
            <a:off x="6968826"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12</a:t>
            </a:r>
          </a:p>
        </p:txBody>
      </p:sp>
      <p:sp>
        <p:nvSpPr>
          <p:cNvPr id="30" name="Rectangle 90"/>
          <p:cNvSpPr>
            <a:spLocks noChangeArrowheads="1"/>
          </p:cNvSpPr>
          <p:nvPr/>
        </p:nvSpPr>
        <p:spPr bwMode="auto">
          <a:xfrm>
            <a:off x="5454351"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10</a:t>
            </a:r>
          </a:p>
        </p:txBody>
      </p:sp>
      <p:sp>
        <p:nvSpPr>
          <p:cNvPr id="4" name="Content Placeholder 3">
            <a:extLst>
              <a:ext uri="{FF2B5EF4-FFF2-40B4-BE49-F238E27FC236}">
                <a16:creationId xmlns:a16="http://schemas.microsoft.com/office/drawing/2014/main" id="{2B2547B2-3743-DD41-8685-3B53EFDF6F22}"/>
              </a:ext>
            </a:extLst>
          </p:cNvPr>
          <p:cNvSpPr>
            <a:spLocks noGrp="1"/>
          </p:cNvSpPr>
          <p:nvPr>
            <p:ph idx="1"/>
          </p:nvPr>
        </p:nvSpPr>
        <p:spPr/>
        <p:txBody>
          <a:bodyPr/>
          <a:lstStyle/>
          <a:p>
            <a:r>
              <a:rPr lang="en-US" dirty="0"/>
              <a:t>Conquer</a:t>
            </a:r>
          </a:p>
        </p:txBody>
      </p:sp>
      <p:sp>
        <p:nvSpPr>
          <p:cNvPr id="33" name="Title 3">
            <a:extLst>
              <a:ext uri="{FF2B5EF4-FFF2-40B4-BE49-F238E27FC236}">
                <a16:creationId xmlns:a16="http://schemas.microsoft.com/office/drawing/2014/main" id="{03560BEE-9C48-7144-A97F-94CB5FEDC807}"/>
              </a:ext>
            </a:extLst>
          </p:cNvPr>
          <p:cNvSpPr>
            <a:spLocks noGrp="1"/>
          </p:cNvSpPr>
          <p:nvPr>
            <p:ph type="title"/>
          </p:nvPr>
        </p:nvSpPr>
        <p:spPr>
          <a:xfrm>
            <a:off x="457200" y="274639"/>
            <a:ext cx="8229600" cy="680402"/>
          </a:xfrm>
        </p:spPr>
        <p:txBody>
          <a:bodyPr/>
          <a:lstStyle/>
          <a:p>
            <a:r>
              <a:rPr lang="en-US" dirty="0"/>
              <a:t>Example: Find the Maximum Value</a:t>
            </a:r>
          </a:p>
        </p:txBody>
      </p:sp>
    </p:spTree>
    <p:extLst>
      <p:ext uri="{BB962C8B-B14F-4D97-AF65-F5344CB8AC3E}">
        <p14:creationId xmlns:p14="http://schemas.microsoft.com/office/powerpoint/2010/main" val="6098201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1" nodeType="withEffect">
                                  <p:stCondLst>
                                    <p:cond delay="0"/>
                                  </p:stCondLst>
                                  <p:childTnLst>
                                    <p:set>
                                      <p:cBhvr>
                                        <p:cTn id="6" dur="1" fill="hold">
                                          <p:stCondLst>
                                            <p:cond delay="0"/>
                                          </p:stCondLst>
                                        </p:cTn>
                                        <p:tgtEl>
                                          <p:spTgt spid="23"/>
                                        </p:tgtEl>
                                        <p:attrNameLst>
                                          <p:attrName>style.visibility</p:attrName>
                                        </p:attrNameLst>
                                      </p:cBhvr>
                                      <p:to>
                                        <p:strVal val="hidden"/>
                                      </p:to>
                                    </p:set>
                                  </p:childTnLst>
                                </p:cTn>
                              </p:par>
                              <p:par>
                                <p:cTn id="7" presetID="1" presetClass="exit" presetSubtype="0" fill="hold" grpId="1" nodeType="withEffect">
                                  <p:stCondLst>
                                    <p:cond delay="0"/>
                                  </p:stCondLst>
                                  <p:childTnLst>
                                    <p:set>
                                      <p:cBhvr>
                                        <p:cTn id="8" dur="1" fill="hold">
                                          <p:stCondLst>
                                            <p:cond delay="0"/>
                                          </p:stCondLst>
                                        </p:cTn>
                                        <p:tgtEl>
                                          <p:spTgt spid="26"/>
                                        </p:tgtEl>
                                        <p:attrNameLst>
                                          <p:attrName>style.visibility</p:attrName>
                                        </p:attrNameLst>
                                      </p:cBhvr>
                                      <p:to>
                                        <p:strVal val="hidden"/>
                                      </p:to>
                                    </p:set>
                                  </p:childTnLst>
                                </p:cTn>
                              </p:par>
                              <p:par>
                                <p:cTn id="9" presetID="1" presetClass="exit" presetSubtype="0" fill="hold" grpId="1"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1"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mph" presetSubtype="2" fill="hold" nodeType="clickEffect">
                                  <p:stCondLst>
                                    <p:cond delay="0"/>
                                  </p:stCondLst>
                                  <p:childTnLst>
                                    <p:animClr clrSpc="rgb" dir="cw">
                                      <p:cBhvr>
                                        <p:cTn id="22" dur="500" fill="hold"/>
                                        <p:tgtEl>
                                          <p:spTgt spid="17"/>
                                        </p:tgtEl>
                                        <p:attrNameLst>
                                          <p:attrName>fillcolor</p:attrName>
                                        </p:attrNameLst>
                                      </p:cBhvr>
                                      <p:to>
                                        <a:schemeClr val="folHlink"/>
                                      </p:to>
                                    </p:animClr>
                                    <p:set>
                                      <p:cBhvr>
                                        <p:cTn id="23" dur="500" fill="hold"/>
                                        <p:tgtEl>
                                          <p:spTgt spid="17"/>
                                        </p:tgtEl>
                                        <p:attrNameLst>
                                          <p:attrName>fill.type</p:attrName>
                                        </p:attrNameLst>
                                      </p:cBhvr>
                                      <p:to>
                                        <p:strVal val="solid"/>
                                      </p:to>
                                    </p:set>
                                    <p:set>
                                      <p:cBhvr>
                                        <p:cTn id="24" dur="500" fill="hold"/>
                                        <p:tgtEl>
                                          <p:spTgt spid="17"/>
                                        </p:tgtEl>
                                        <p:attrNameLst>
                                          <p:attrName>fill.on</p:attrName>
                                        </p:attrNameLst>
                                      </p:cBhvr>
                                      <p:to>
                                        <p:strVal val="true"/>
                                      </p:to>
                                    </p:set>
                                  </p:childTnLst>
                                </p:cTn>
                              </p:par>
                              <p:par>
                                <p:cTn id="25" presetID="3" presetClass="emph" presetSubtype="2" fill="hold" grpId="0" nodeType="withEffect">
                                  <p:stCondLst>
                                    <p:cond delay="0"/>
                                  </p:stCondLst>
                                  <p:childTnLst>
                                    <p:animClr clrSpc="rgb" dir="cw">
                                      <p:cBhvr override="childStyle">
                                        <p:cTn id="26" dur="500" fill="hold"/>
                                        <p:tgtEl>
                                          <p:spTgt spid="17">
                                            <p:txEl>
                                              <p:charRg st="4294967295" end="4294967295"/>
                                            </p:txEl>
                                          </p:spTgt>
                                        </p:tgtEl>
                                        <p:attrNameLst>
                                          <p:attrName>style.color</p:attrName>
                                        </p:attrNameLst>
                                      </p:cBhvr>
                                      <p:to>
                                        <a:srgbClr val="0000FF"/>
                                      </p:to>
                                    </p:animClr>
                                  </p:childTnLst>
                                </p:cTn>
                              </p:par>
                              <p:par>
                                <p:cTn id="27" presetID="1" presetClass="emph" presetSubtype="2" fill="hold" nodeType="withEffect">
                                  <p:stCondLst>
                                    <p:cond delay="0"/>
                                  </p:stCondLst>
                                  <p:childTnLst>
                                    <p:animClr clrSpc="rgb" dir="cw">
                                      <p:cBhvr>
                                        <p:cTn id="28" dur="500" fill="hold"/>
                                        <p:tgtEl>
                                          <p:spTgt spid="18"/>
                                        </p:tgtEl>
                                        <p:attrNameLst>
                                          <p:attrName>fillcolor</p:attrName>
                                        </p:attrNameLst>
                                      </p:cBhvr>
                                      <p:to>
                                        <a:schemeClr val="folHlink"/>
                                      </p:to>
                                    </p:animClr>
                                    <p:set>
                                      <p:cBhvr>
                                        <p:cTn id="29" dur="500" fill="hold"/>
                                        <p:tgtEl>
                                          <p:spTgt spid="18"/>
                                        </p:tgtEl>
                                        <p:attrNameLst>
                                          <p:attrName>fill.type</p:attrName>
                                        </p:attrNameLst>
                                      </p:cBhvr>
                                      <p:to>
                                        <p:strVal val="solid"/>
                                      </p:to>
                                    </p:set>
                                    <p:set>
                                      <p:cBhvr>
                                        <p:cTn id="30" dur="500" fill="hold"/>
                                        <p:tgtEl>
                                          <p:spTgt spid="18"/>
                                        </p:tgtEl>
                                        <p:attrNameLst>
                                          <p:attrName>fill.on</p:attrName>
                                        </p:attrNameLst>
                                      </p:cBhvr>
                                      <p:to>
                                        <p:strVal val="true"/>
                                      </p:to>
                                    </p:set>
                                  </p:childTnLst>
                                </p:cTn>
                              </p:par>
                              <p:par>
                                <p:cTn id="31" presetID="3" presetClass="emph" presetSubtype="2" fill="hold" grpId="0" nodeType="withEffect">
                                  <p:stCondLst>
                                    <p:cond delay="0"/>
                                  </p:stCondLst>
                                  <p:childTnLst>
                                    <p:animClr clrSpc="rgb" dir="cw">
                                      <p:cBhvr override="childStyle">
                                        <p:cTn id="32" dur="500" fill="hold"/>
                                        <p:tgtEl>
                                          <p:spTgt spid="18">
                                            <p:txEl>
                                              <p:charRg st="4294967295" end="4294967295"/>
                                            </p:txEl>
                                          </p:spTgt>
                                        </p:tgtEl>
                                        <p:attrNameLst>
                                          <p:attrName>style.color</p:attrName>
                                        </p:attrNameLst>
                                      </p:cBhvr>
                                      <p:to>
                                        <a:srgbClr val="0000FF"/>
                                      </p:to>
                                    </p:animClr>
                                  </p:childTnLst>
                                </p:cTn>
                              </p:par>
                            </p:childTnLst>
                          </p:cTn>
                        </p:par>
                      </p:childTnLst>
                    </p:cTn>
                  </p:par>
                  <p:par>
                    <p:cTn id="33" fill="hold">
                      <p:stCondLst>
                        <p:cond delay="indefinite"/>
                      </p:stCondLst>
                      <p:childTnLst>
                        <p:par>
                          <p:cTn id="34" fill="hold">
                            <p:stCondLst>
                              <p:cond delay="0"/>
                            </p:stCondLst>
                            <p:childTnLst>
                              <p:par>
                                <p:cTn id="35" presetID="1" presetClass="emph" presetSubtype="2" fill="hold" nodeType="clickEffect">
                                  <p:stCondLst>
                                    <p:cond delay="0"/>
                                  </p:stCondLst>
                                  <p:childTnLst>
                                    <p:animClr clrSpc="rgb" dir="cw">
                                      <p:cBhvr>
                                        <p:cTn id="36" dur="500" fill="hold"/>
                                        <p:tgtEl>
                                          <p:spTgt spid="17"/>
                                        </p:tgtEl>
                                        <p:attrNameLst>
                                          <p:attrName>fillcolor</p:attrName>
                                        </p:attrNameLst>
                                      </p:cBhvr>
                                      <p:to>
                                        <a:schemeClr val="hlink"/>
                                      </p:to>
                                    </p:animClr>
                                    <p:set>
                                      <p:cBhvr>
                                        <p:cTn id="37" dur="500" fill="hold"/>
                                        <p:tgtEl>
                                          <p:spTgt spid="17"/>
                                        </p:tgtEl>
                                        <p:attrNameLst>
                                          <p:attrName>fill.type</p:attrName>
                                        </p:attrNameLst>
                                      </p:cBhvr>
                                      <p:to>
                                        <p:strVal val="solid"/>
                                      </p:to>
                                    </p:set>
                                    <p:set>
                                      <p:cBhvr>
                                        <p:cTn id="38" dur="500" fill="hold"/>
                                        <p:tgtEl>
                                          <p:spTgt spid="17"/>
                                        </p:tgtEl>
                                        <p:attrNameLst>
                                          <p:attrName>fill.on</p:attrName>
                                        </p:attrNameLst>
                                      </p:cBhvr>
                                      <p:to>
                                        <p:strVal val="true"/>
                                      </p:to>
                                    </p:set>
                                  </p:childTnLst>
                                </p:cTn>
                              </p:par>
                            </p:childTnLst>
                          </p:cTn>
                        </p:par>
                      </p:childTnLst>
                    </p:cTn>
                  </p:par>
                  <p:par>
                    <p:cTn id="39" fill="hold">
                      <p:stCondLst>
                        <p:cond delay="indefinite"/>
                      </p:stCondLst>
                      <p:childTnLst>
                        <p:par>
                          <p:cTn id="40" fill="hold">
                            <p:stCondLst>
                              <p:cond delay="0"/>
                            </p:stCondLst>
                            <p:childTnLst>
                              <p:par>
                                <p:cTn id="41" presetID="56" presetClass="path" presetSubtype="0" accel="50000" decel="50000" fill="hold" grpId="0" nodeType="clickEffect">
                                  <p:stCondLst>
                                    <p:cond delay="0"/>
                                  </p:stCondLst>
                                  <p:childTnLst>
                                    <p:animMotion origin="layout" path="M -0.08264 0.12584 L 5.55556E-7 -2.31552E-6 " pathEditMode="relative" rAng="0" ptsTypes="AA">
                                      <p:cBhvr>
                                        <p:cTn id="42" dur="500" fill="hold"/>
                                        <p:tgtEl>
                                          <p:spTgt spid="10"/>
                                        </p:tgtEl>
                                        <p:attrNameLst>
                                          <p:attrName>ppt_x</p:attrName>
                                          <p:attrName>ppt_y</p:attrName>
                                        </p:attrNameLst>
                                      </p:cBhvr>
                                      <p:rCtr x="4100" y="-6300"/>
                                    </p:animMotion>
                                  </p:childTnLst>
                                </p:cTn>
                              </p:par>
                              <p:par>
                                <p:cTn id="43" presetID="1" presetClass="entr" presetSubtype="0" fill="hold" grpId="2"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par>
                          <p:cTn id="45" fill="hold">
                            <p:stCondLst>
                              <p:cond delay="500"/>
                            </p:stCondLst>
                            <p:childTnLst>
                              <p:par>
                                <p:cTn id="46" presetID="22" presetClass="entr" presetSubtype="4" fill="hold" grpId="0"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500"/>
                                        <p:tgtEl>
                                          <p:spTgt spid="14"/>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mph" presetSubtype="2" fill="hold" nodeType="clickEffect">
                                  <p:stCondLst>
                                    <p:cond delay="0"/>
                                  </p:stCondLst>
                                  <p:childTnLst>
                                    <p:animClr clrSpc="rgb" dir="cw">
                                      <p:cBhvr>
                                        <p:cTn id="52" dur="500" fill="hold"/>
                                        <p:tgtEl>
                                          <p:spTgt spid="21"/>
                                        </p:tgtEl>
                                        <p:attrNameLst>
                                          <p:attrName>fillcolor</p:attrName>
                                        </p:attrNameLst>
                                      </p:cBhvr>
                                      <p:to>
                                        <a:schemeClr val="folHlink"/>
                                      </p:to>
                                    </p:animClr>
                                    <p:set>
                                      <p:cBhvr>
                                        <p:cTn id="53" dur="500" fill="hold"/>
                                        <p:tgtEl>
                                          <p:spTgt spid="21"/>
                                        </p:tgtEl>
                                        <p:attrNameLst>
                                          <p:attrName>fill.type</p:attrName>
                                        </p:attrNameLst>
                                      </p:cBhvr>
                                      <p:to>
                                        <p:strVal val="solid"/>
                                      </p:to>
                                    </p:set>
                                    <p:set>
                                      <p:cBhvr>
                                        <p:cTn id="54" dur="500" fill="hold"/>
                                        <p:tgtEl>
                                          <p:spTgt spid="21"/>
                                        </p:tgtEl>
                                        <p:attrNameLst>
                                          <p:attrName>fill.on</p:attrName>
                                        </p:attrNameLst>
                                      </p:cBhvr>
                                      <p:to>
                                        <p:strVal val="true"/>
                                      </p:to>
                                    </p:set>
                                  </p:childTnLst>
                                </p:cTn>
                              </p:par>
                              <p:par>
                                <p:cTn id="55" presetID="3" presetClass="emph" presetSubtype="2" fill="hold" grpId="0" nodeType="withEffect">
                                  <p:stCondLst>
                                    <p:cond delay="0"/>
                                  </p:stCondLst>
                                  <p:childTnLst>
                                    <p:animClr clrSpc="rgb" dir="cw">
                                      <p:cBhvr override="childStyle">
                                        <p:cTn id="56" dur="500" fill="hold"/>
                                        <p:tgtEl>
                                          <p:spTgt spid="21">
                                            <p:txEl>
                                              <p:charRg st="4294967295" end="4294967295"/>
                                            </p:txEl>
                                          </p:spTgt>
                                        </p:tgtEl>
                                        <p:attrNameLst>
                                          <p:attrName>style.color</p:attrName>
                                        </p:attrNameLst>
                                      </p:cBhvr>
                                      <p:to>
                                        <a:srgbClr val="0000FF"/>
                                      </p:to>
                                    </p:animClr>
                                  </p:childTnLst>
                                </p:cTn>
                              </p:par>
                              <p:par>
                                <p:cTn id="57" presetID="1" presetClass="emph" presetSubtype="2" fill="hold" nodeType="withEffect">
                                  <p:stCondLst>
                                    <p:cond delay="0"/>
                                  </p:stCondLst>
                                  <p:childTnLst>
                                    <p:animClr clrSpc="rgb" dir="cw">
                                      <p:cBhvr>
                                        <p:cTn id="58" dur="500" fill="hold"/>
                                        <p:tgtEl>
                                          <p:spTgt spid="22"/>
                                        </p:tgtEl>
                                        <p:attrNameLst>
                                          <p:attrName>fillcolor</p:attrName>
                                        </p:attrNameLst>
                                      </p:cBhvr>
                                      <p:to>
                                        <a:schemeClr val="folHlink"/>
                                      </p:to>
                                    </p:animClr>
                                    <p:set>
                                      <p:cBhvr>
                                        <p:cTn id="59" dur="500" fill="hold"/>
                                        <p:tgtEl>
                                          <p:spTgt spid="22"/>
                                        </p:tgtEl>
                                        <p:attrNameLst>
                                          <p:attrName>fill.type</p:attrName>
                                        </p:attrNameLst>
                                      </p:cBhvr>
                                      <p:to>
                                        <p:strVal val="solid"/>
                                      </p:to>
                                    </p:set>
                                    <p:set>
                                      <p:cBhvr>
                                        <p:cTn id="60" dur="500" fill="hold"/>
                                        <p:tgtEl>
                                          <p:spTgt spid="22"/>
                                        </p:tgtEl>
                                        <p:attrNameLst>
                                          <p:attrName>fill.on</p:attrName>
                                        </p:attrNameLst>
                                      </p:cBhvr>
                                      <p:to>
                                        <p:strVal val="true"/>
                                      </p:to>
                                    </p:set>
                                  </p:childTnLst>
                                </p:cTn>
                              </p:par>
                              <p:par>
                                <p:cTn id="61" presetID="3" presetClass="emph" presetSubtype="2" fill="hold" grpId="0" nodeType="withEffect">
                                  <p:stCondLst>
                                    <p:cond delay="0"/>
                                  </p:stCondLst>
                                  <p:childTnLst>
                                    <p:animClr clrSpc="rgb" dir="cw">
                                      <p:cBhvr override="childStyle">
                                        <p:cTn id="62" dur="500" fill="hold"/>
                                        <p:tgtEl>
                                          <p:spTgt spid="22">
                                            <p:txEl>
                                              <p:charRg st="4294967295" end="4294967295"/>
                                            </p:txEl>
                                          </p:spTgt>
                                        </p:tgtEl>
                                        <p:attrNameLst>
                                          <p:attrName>style.color</p:attrName>
                                        </p:attrNameLst>
                                      </p:cBhvr>
                                      <p:to>
                                        <a:srgbClr val="0000FF"/>
                                      </p:to>
                                    </p:animClr>
                                  </p:childTnLst>
                                </p:cTn>
                              </p:par>
                            </p:childTnLst>
                          </p:cTn>
                        </p:par>
                      </p:childTnLst>
                    </p:cTn>
                  </p:par>
                  <p:par>
                    <p:cTn id="63" fill="hold">
                      <p:stCondLst>
                        <p:cond delay="indefinite"/>
                      </p:stCondLst>
                      <p:childTnLst>
                        <p:par>
                          <p:cTn id="64" fill="hold">
                            <p:stCondLst>
                              <p:cond delay="0"/>
                            </p:stCondLst>
                            <p:childTnLst>
                              <p:par>
                                <p:cTn id="65" presetID="1" presetClass="emph" presetSubtype="2" fill="hold" nodeType="clickEffect">
                                  <p:stCondLst>
                                    <p:cond delay="0"/>
                                  </p:stCondLst>
                                  <p:childTnLst>
                                    <p:animClr clrSpc="rgb" dir="cw">
                                      <p:cBhvr>
                                        <p:cTn id="66" dur="500" fill="hold"/>
                                        <p:tgtEl>
                                          <p:spTgt spid="21"/>
                                        </p:tgtEl>
                                        <p:attrNameLst>
                                          <p:attrName>fillcolor</p:attrName>
                                        </p:attrNameLst>
                                      </p:cBhvr>
                                      <p:to>
                                        <a:schemeClr val="hlink"/>
                                      </p:to>
                                    </p:animClr>
                                    <p:set>
                                      <p:cBhvr>
                                        <p:cTn id="67" dur="500" fill="hold"/>
                                        <p:tgtEl>
                                          <p:spTgt spid="21"/>
                                        </p:tgtEl>
                                        <p:attrNameLst>
                                          <p:attrName>fill.type</p:attrName>
                                        </p:attrNameLst>
                                      </p:cBhvr>
                                      <p:to>
                                        <p:strVal val="solid"/>
                                      </p:to>
                                    </p:set>
                                    <p:set>
                                      <p:cBhvr>
                                        <p:cTn id="68" dur="500" fill="hold"/>
                                        <p:tgtEl>
                                          <p:spTgt spid="21"/>
                                        </p:tgtEl>
                                        <p:attrNameLst>
                                          <p:attrName>fill.on</p:attrName>
                                        </p:attrNameLst>
                                      </p:cBhvr>
                                      <p:to>
                                        <p:strVal val="true"/>
                                      </p:to>
                                    </p:set>
                                  </p:childTnLst>
                                </p:cTn>
                              </p:par>
                            </p:childTnLst>
                          </p:cTn>
                        </p:par>
                      </p:childTnLst>
                    </p:cTn>
                  </p:par>
                  <p:par>
                    <p:cTn id="69" fill="hold">
                      <p:stCondLst>
                        <p:cond delay="indefinite"/>
                      </p:stCondLst>
                      <p:childTnLst>
                        <p:par>
                          <p:cTn id="70" fill="hold">
                            <p:stCondLst>
                              <p:cond delay="0"/>
                            </p:stCondLst>
                            <p:childTnLst>
                              <p:par>
                                <p:cTn id="71" presetID="56" presetClass="path" presetSubtype="0" accel="50000" decel="50000" fill="hold" grpId="0" nodeType="clickEffect">
                                  <p:stCondLst>
                                    <p:cond delay="0"/>
                                  </p:stCondLst>
                                  <p:childTnLst>
                                    <p:animMotion origin="layout" path="M 0.02274 0.13116 L 4.72222E-6 -1.93616E-6 " pathEditMode="relative" rAng="0" ptsTypes="AA">
                                      <p:cBhvr>
                                        <p:cTn id="72" dur="500" fill="hold"/>
                                        <p:tgtEl>
                                          <p:spTgt spid="19"/>
                                        </p:tgtEl>
                                        <p:attrNameLst>
                                          <p:attrName>ppt_x</p:attrName>
                                          <p:attrName>ppt_y</p:attrName>
                                        </p:attrNameLst>
                                      </p:cBhvr>
                                      <p:rCtr x="-1100" y="-6600"/>
                                    </p:animMotion>
                                  </p:childTnLst>
                                </p:cTn>
                              </p:par>
                              <p:par>
                                <p:cTn id="73" presetID="1" presetClass="entr" presetSubtype="0" fill="hold" grpId="2" nodeType="withEffect">
                                  <p:stCondLst>
                                    <p:cond delay="0"/>
                                  </p:stCondLst>
                                  <p:childTnLst>
                                    <p:set>
                                      <p:cBhvr>
                                        <p:cTn id="74" dur="1" fill="hold">
                                          <p:stCondLst>
                                            <p:cond delay="0"/>
                                          </p:stCondLst>
                                        </p:cTn>
                                        <p:tgtEl>
                                          <p:spTgt spid="19"/>
                                        </p:tgtEl>
                                        <p:attrNameLst>
                                          <p:attrName>style.visibility</p:attrName>
                                        </p:attrNameLst>
                                      </p:cBhvr>
                                      <p:to>
                                        <p:strVal val="visible"/>
                                      </p:to>
                                    </p:set>
                                  </p:childTnLst>
                                </p:cTn>
                              </p:par>
                            </p:childTnLst>
                          </p:cTn>
                        </p:par>
                        <p:par>
                          <p:cTn id="75" fill="hold">
                            <p:stCondLst>
                              <p:cond delay="500"/>
                            </p:stCondLst>
                            <p:childTnLst>
                              <p:par>
                                <p:cTn id="76" presetID="22" presetClass="entr" presetSubtype="4" fill="hold" grpId="0" nodeType="after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wipe(down)">
                                      <p:cBhvr>
                                        <p:cTn id="78" dur="500"/>
                                        <p:tgtEl>
                                          <p:spTgt spid="20"/>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mph" presetSubtype="2" fill="hold" nodeType="clickEffect">
                                  <p:stCondLst>
                                    <p:cond delay="0"/>
                                  </p:stCondLst>
                                  <p:childTnLst>
                                    <p:animClr clrSpc="rgb" dir="cw">
                                      <p:cBhvr>
                                        <p:cTn id="82" dur="500" fill="hold"/>
                                        <p:tgtEl>
                                          <p:spTgt spid="30"/>
                                        </p:tgtEl>
                                        <p:attrNameLst>
                                          <p:attrName>fillcolor</p:attrName>
                                        </p:attrNameLst>
                                      </p:cBhvr>
                                      <p:to>
                                        <a:schemeClr val="folHlink"/>
                                      </p:to>
                                    </p:animClr>
                                    <p:set>
                                      <p:cBhvr>
                                        <p:cTn id="83" dur="500" fill="hold"/>
                                        <p:tgtEl>
                                          <p:spTgt spid="30"/>
                                        </p:tgtEl>
                                        <p:attrNameLst>
                                          <p:attrName>fill.type</p:attrName>
                                        </p:attrNameLst>
                                      </p:cBhvr>
                                      <p:to>
                                        <p:strVal val="solid"/>
                                      </p:to>
                                    </p:set>
                                    <p:set>
                                      <p:cBhvr>
                                        <p:cTn id="84" dur="500" fill="hold"/>
                                        <p:tgtEl>
                                          <p:spTgt spid="30"/>
                                        </p:tgtEl>
                                        <p:attrNameLst>
                                          <p:attrName>fill.on</p:attrName>
                                        </p:attrNameLst>
                                      </p:cBhvr>
                                      <p:to>
                                        <p:strVal val="true"/>
                                      </p:to>
                                    </p:set>
                                  </p:childTnLst>
                                </p:cTn>
                              </p:par>
                              <p:par>
                                <p:cTn id="85" presetID="1" presetClass="emph" presetSubtype="2" fill="hold" nodeType="withEffect">
                                  <p:stCondLst>
                                    <p:cond delay="0"/>
                                  </p:stCondLst>
                                  <p:childTnLst>
                                    <p:animClr clrSpc="rgb" dir="cw">
                                      <p:cBhvr>
                                        <p:cTn id="86" dur="500" fill="hold"/>
                                        <p:tgtEl>
                                          <p:spTgt spid="25"/>
                                        </p:tgtEl>
                                        <p:attrNameLst>
                                          <p:attrName>fillcolor</p:attrName>
                                        </p:attrNameLst>
                                      </p:cBhvr>
                                      <p:to>
                                        <a:schemeClr val="folHlink"/>
                                      </p:to>
                                    </p:animClr>
                                    <p:set>
                                      <p:cBhvr>
                                        <p:cTn id="87" dur="500" fill="hold"/>
                                        <p:tgtEl>
                                          <p:spTgt spid="25"/>
                                        </p:tgtEl>
                                        <p:attrNameLst>
                                          <p:attrName>fill.type</p:attrName>
                                        </p:attrNameLst>
                                      </p:cBhvr>
                                      <p:to>
                                        <p:strVal val="solid"/>
                                      </p:to>
                                    </p:set>
                                    <p:set>
                                      <p:cBhvr>
                                        <p:cTn id="88" dur="500" fill="hold"/>
                                        <p:tgtEl>
                                          <p:spTgt spid="25"/>
                                        </p:tgtEl>
                                        <p:attrNameLst>
                                          <p:attrName>fill.on</p:attrName>
                                        </p:attrNameLst>
                                      </p:cBhvr>
                                      <p:to>
                                        <p:strVal val="true"/>
                                      </p:to>
                                    </p:set>
                                  </p:childTnLst>
                                </p:cTn>
                              </p:par>
                              <p:par>
                                <p:cTn id="89" presetID="3" presetClass="emph" presetSubtype="2" fill="hold" grpId="0" nodeType="withEffect">
                                  <p:stCondLst>
                                    <p:cond delay="0"/>
                                  </p:stCondLst>
                                  <p:childTnLst>
                                    <p:animClr clrSpc="rgb" dir="cw">
                                      <p:cBhvr override="childStyle">
                                        <p:cTn id="90" dur="500" fill="hold"/>
                                        <p:tgtEl>
                                          <p:spTgt spid="25">
                                            <p:txEl>
                                              <p:charRg st="4294967295" end="4294967295"/>
                                            </p:txEl>
                                          </p:spTgt>
                                        </p:tgtEl>
                                        <p:attrNameLst>
                                          <p:attrName>style.color</p:attrName>
                                        </p:attrNameLst>
                                      </p:cBhvr>
                                      <p:to>
                                        <a:srgbClr val="0000FF"/>
                                      </p:to>
                                    </p:animClr>
                                  </p:childTnLst>
                                </p:cTn>
                              </p:par>
                              <p:par>
                                <p:cTn id="91" presetID="3" presetClass="emph" presetSubtype="2" fill="hold" grpId="0" nodeType="withEffect">
                                  <p:stCondLst>
                                    <p:cond delay="0"/>
                                  </p:stCondLst>
                                  <p:childTnLst>
                                    <p:animClr clrSpc="rgb" dir="cw">
                                      <p:cBhvr override="childStyle">
                                        <p:cTn id="92" dur="500" fill="hold"/>
                                        <p:tgtEl>
                                          <p:spTgt spid="30">
                                            <p:txEl>
                                              <p:charRg st="4294967295" end="4294967295"/>
                                            </p:txEl>
                                          </p:spTgt>
                                        </p:tgtEl>
                                        <p:attrNameLst>
                                          <p:attrName>style.color</p:attrName>
                                        </p:attrNameLst>
                                      </p:cBhvr>
                                      <p:to>
                                        <a:srgbClr val="0000FF"/>
                                      </p:to>
                                    </p:animClr>
                                  </p:childTnLst>
                                </p:cTn>
                              </p:par>
                            </p:childTnLst>
                          </p:cTn>
                        </p:par>
                      </p:childTnLst>
                    </p:cTn>
                  </p:par>
                  <p:par>
                    <p:cTn id="93" fill="hold">
                      <p:stCondLst>
                        <p:cond delay="indefinite"/>
                      </p:stCondLst>
                      <p:childTnLst>
                        <p:par>
                          <p:cTn id="94" fill="hold">
                            <p:stCondLst>
                              <p:cond delay="0"/>
                            </p:stCondLst>
                            <p:childTnLst>
                              <p:par>
                                <p:cTn id="95" presetID="1" presetClass="emph" presetSubtype="2" fill="hold" nodeType="clickEffect">
                                  <p:stCondLst>
                                    <p:cond delay="0"/>
                                  </p:stCondLst>
                                  <p:childTnLst>
                                    <p:animClr clrSpc="rgb" dir="cw">
                                      <p:cBhvr>
                                        <p:cTn id="96" dur="500" fill="hold"/>
                                        <p:tgtEl>
                                          <p:spTgt spid="30"/>
                                        </p:tgtEl>
                                        <p:attrNameLst>
                                          <p:attrName>fillcolor</p:attrName>
                                        </p:attrNameLst>
                                      </p:cBhvr>
                                      <p:to>
                                        <a:schemeClr val="hlink"/>
                                      </p:to>
                                    </p:animClr>
                                    <p:set>
                                      <p:cBhvr>
                                        <p:cTn id="97" dur="500" fill="hold"/>
                                        <p:tgtEl>
                                          <p:spTgt spid="30"/>
                                        </p:tgtEl>
                                        <p:attrNameLst>
                                          <p:attrName>fill.type</p:attrName>
                                        </p:attrNameLst>
                                      </p:cBhvr>
                                      <p:to>
                                        <p:strVal val="solid"/>
                                      </p:to>
                                    </p:set>
                                    <p:set>
                                      <p:cBhvr>
                                        <p:cTn id="98" dur="500" fill="hold"/>
                                        <p:tgtEl>
                                          <p:spTgt spid="30"/>
                                        </p:tgtEl>
                                        <p:attrNameLst>
                                          <p:attrName>fill.on</p:attrName>
                                        </p:attrNameLst>
                                      </p:cBhvr>
                                      <p:to>
                                        <p:strVal val="true"/>
                                      </p:to>
                                    </p:set>
                                  </p:childTnLst>
                                </p:cTn>
                              </p:par>
                            </p:childTnLst>
                          </p:cTn>
                        </p:par>
                      </p:childTnLst>
                    </p:cTn>
                  </p:par>
                  <p:par>
                    <p:cTn id="99" fill="hold">
                      <p:stCondLst>
                        <p:cond delay="indefinite"/>
                      </p:stCondLst>
                      <p:childTnLst>
                        <p:par>
                          <p:cTn id="100" fill="hold">
                            <p:stCondLst>
                              <p:cond delay="0"/>
                            </p:stCondLst>
                            <p:childTnLst>
                              <p:par>
                                <p:cTn id="101" presetID="56" presetClass="path" presetSubtype="0" accel="50000" decel="50000" fill="hold" grpId="0" nodeType="clickEffect">
                                  <p:stCondLst>
                                    <p:cond delay="0"/>
                                  </p:stCondLst>
                                  <p:childTnLst>
                                    <p:animMotion origin="layout" path="M -0.02188 0.12584 L 3.33333E-6 -1.93616E-6 " pathEditMode="relative" rAng="0" ptsTypes="AA">
                                      <p:cBhvr>
                                        <p:cTn id="102" dur="500" fill="hold"/>
                                        <p:tgtEl>
                                          <p:spTgt spid="23"/>
                                        </p:tgtEl>
                                        <p:attrNameLst>
                                          <p:attrName>ppt_x</p:attrName>
                                          <p:attrName>ppt_y</p:attrName>
                                        </p:attrNameLst>
                                      </p:cBhvr>
                                      <p:rCtr x="1100" y="-6300"/>
                                    </p:animMotion>
                                  </p:childTnLst>
                                </p:cTn>
                              </p:par>
                              <p:par>
                                <p:cTn id="103" presetID="1" presetClass="entr" presetSubtype="0" fill="hold" grpId="2" nodeType="withEffect">
                                  <p:stCondLst>
                                    <p:cond delay="0"/>
                                  </p:stCondLst>
                                  <p:childTnLst>
                                    <p:set>
                                      <p:cBhvr>
                                        <p:cTn id="104" dur="1" fill="hold">
                                          <p:stCondLst>
                                            <p:cond delay="0"/>
                                          </p:stCondLst>
                                        </p:cTn>
                                        <p:tgtEl>
                                          <p:spTgt spid="23"/>
                                        </p:tgtEl>
                                        <p:attrNameLst>
                                          <p:attrName>style.visibility</p:attrName>
                                        </p:attrNameLst>
                                      </p:cBhvr>
                                      <p:to>
                                        <p:strVal val="visible"/>
                                      </p:to>
                                    </p:set>
                                  </p:childTnLst>
                                </p:cTn>
                              </p:par>
                            </p:childTnLst>
                          </p:cTn>
                        </p:par>
                        <p:par>
                          <p:cTn id="105" fill="hold">
                            <p:stCondLst>
                              <p:cond delay="500"/>
                            </p:stCondLst>
                            <p:childTnLst>
                              <p:par>
                                <p:cTn id="106" presetID="22" presetClass="entr" presetSubtype="4" fill="hold" grpId="0" nodeType="afterEffect">
                                  <p:stCondLst>
                                    <p:cond delay="0"/>
                                  </p:stCondLst>
                                  <p:childTnLst>
                                    <p:set>
                                      <p:cBhvr>
                                        <p:cTn id="107" dur="1" fill="hold">
                                          <p:stCondLst>
                                            <p:cond delay="0"/>
                                          </p:stCondLst>
                                        </p:cTn>
                                        <p:tgtEl>
                                          <p:spTgt spid="24"/>
                                        </p:tgtEl>
                                        <p:attrNameLst>
                                          <p:attrName>style.visibility</p:attrName>
                                        </p:attrNameLst>
                                      </p:cBhvr>
                                      <p:to>
                                        <p:strVal val="visible"/>
                                      </p:to>
                                    </p:set>
                                    <p:animEffect transition="in" filter="wipe(down)">
                                      <p:cBhvr>
                                        <p:cTn id="108" dur="500"/>
                                        <p:tgtEl>
                                          <p:spTgt spid="24"/>
                                        </p:tgtEl>
                                      </p:cBhvr>
                                    </p:animEffect>
                                  </p:childTnLst>
                                </p:cTn>
                              </p:par>
                            </p:childTnLst>
                          </p:cTn>
                        </p:par>
                      </p:childTnLst>
                    </p:cTn>
                  </p:par>
                  <p:par>
                    <p:cTn id="109" fill="hold">
                      <p:stCondLst>
                        <p:cond delay="indefinite"/>
                      </p:stCondLst>
                      <p:childTnLst>
                        <p:par>
                          <p:cTn id="110" fill="hold">
                            <p:stCondLst>
                              <p:cond delay="0"/>
                            </p:stCondLst>
                            <p:childTnLst>
                              <p:par>
                                <p:cTn id="111" presetID="1" presetClass="emph" presetSubtype="2" fill="hold" nodeType="clickEffect">
                                  <p:stCondLst>
                                    <p:cond delay="0"/>
                                  </p:stCondLst>
                                  <p:childTnLst>
                                    <p:animClr clrSpc="rgb" dir="cw">
                                      <p:cBhvr>
                                        <p:cTn id="112" dur="500" fill="hold"/>
                                        <p:tgtEl>
                                          <p:spTgt spid="28"/>
                                        </p:tgtEl>
                                        <p:attrNameLst>
                                          <p:attrName>fillcolor</p:attrName>
                                        </p:attrNameLst>
                                      </p:cBhvr>
                                      <p:to>
                                        <a:schemeClr val="folHlink"/>
                                      </p:to>
                                    </p:animClr>
                                    <p:set>
                                      <p:cBhvr>
                                        <p:cTn id="113" dur="500" fill="hold"/>
                                        <p:tgtEl>
                                          <p:spTgt spid="28"/>
                                        </p:tgtEl>
                                        <p:attrNameLst>
                                          <p:attrName>fill.type</p:attrName>
                                        </p:attrNameLst>
                                      </p:cBhvr>
                                      <p:to>
                                        <p:strVal val="solid"/>
                                      </p:to>
                                    </p:set>
                                    <p:set>
                                      <p:cBhvr>
                                        <p:cTn id="114" dur="500" fill="hold"/>
                                        <p:tgtEl>
                                          <p:spTgt spid="28"/>
                                        </p:tgtEl>
                                        <p:attrNameLst>
                                          <p:attrName>fill.on</p:attrName>
                                        </p:attrNameLst>
                                      </p:cBhvr>
                                      <p:to>
                                        <p:strVal val="true"/>
                                      </p:to>
                                    </p:set>
                                  </p:childTnLst>
                                </p:cTn>
                              </p:par>
                              <p:par>
                                <p:cTn id="115" presetID="3" presetClass="emph" presetSubtype="2" fill="hold" grpId="0" nodeType="withEffect">
                                  <p:stCondLst>
                                    <p:cond delay="0"/>
                                  </p:stCondLst>
                                  <p:childTnLst>
                                    <p:animClr clrSpc="rgb" dir="cw">
                                      <p:cBhvr override="childStyle">
                                        <p:cTn id="116" dur="500" fill="hold"/>
                                        <p:tgtEl>
                                          <p:spTgt spid="28">
                                            <p:txEl>
                                              <p:charRg st="4294967295" end="4294967295"/>
                                            </p:txEl>
                                          </p:spTgt>
                                        </p:tgtEl>
                                        <p:attrNameLst>
                                          <p:attrName>style.color</p:attrName>
                                        </p:attrNameLst>
                                      </p:cBhvr>
                                      <p:to>
                                        <a:srgbClr val="0000FF"/>
                                      </p:to>
                                    </p:animClr>
                                  </p:childTnLst>
                                </p:cTn>
                              </p:par>
                              <p:par>
                                <p:cTn id="117" presetID="1" presetClass="emph" presetSubtype="2" fill="hold" nodeType="withEffect">
                                  <p:stCondLst>
                                    <p:cond delay="0"/>
                                  </p:stCondLst>
                                  <p:childTnLst>
                                    <p:animClr clrSpc="rgb" dir="cw">
                                      <p:cBhvr>
                                        <p:cTn id="118" dur="500" fill="hold"/>
                                        <p:tgtEl>
                                          <p:spTgt spid="29"/>
                                        </p:tgtEl>
                                        <p:attrNameLst>
                                          <p:attrName>fillcolor</p:attrName>
                                        </p:attrNameLst>
                                      </p:cBhvr>
                                      <p:to>
                                        <a:schemeClr val="folHlink"/>
                                      </p:to>
                                    </p:animClr>
                                    <p:set>
                                      <p:cBhvr>
                                        <p:cTn id="119" dur="500" fill="hold"/>
                                        <p:tgtEl>
                                          <p:spTgt spid="29"/>
                                        </p:tgtEl>
                                        <p:attrNameLst>
                                          <p:attrName>fill.type</p:attrName>
                                        </p:attrNameLst>
                                      </p:cBhvr>
                                      <p:to>
                                        <p:strVal val="solid"/>
                                      </p:to>
                                    </p:set>
                                    <p:set>
                                      <p:cBhvr>
                                        <p:cTn id="120" dur="500" fill="hold"/>
                                        <p:tgtEl>
                                          <p:spTgt spid="29"/>
                                        </p:tgtEl>
                                        <p:attrNameLst>
                                          <p:attrName>fill.on</p:attrName>
                                        </p:attrNameLst>
                                      </p:cBhvr>
                                      <p:to>
                                        <p:strVal val="true"/>
                                      </p:to>
                                    </p:set>
                                  </p:childTnLst>
                                </p:cTn>
                              </p:par>
                              <p:par>
                                <p:cTn id="121" presetID="3" presetClass="emph" presetSubtype="2" fill="hold" grpId="0" nodeType="withEffect">
                                  <p:stCondLst>
                                    <p:cond delay="0"/>
                                  </p:stCondLst>
                                  <p:childTnLst>
                                    <p:animClr clrSpc="rgb" dir="cw">
                                      <p:cBhvr override="childStyle">
                                        <p:cTn id="122" dur="500" fill="hold"/>
                                        <p:tgtEl>
                                          <p:spTgt spid="29">
                                            <p:txEl>
                                              <p:charRg st="4294967295" end="4294967295"/>
                                            </p:txEl>
                                          </p:spTgt>
                                        </p:tgtEl>
                                        <p:attrNameLst>
                                          <p:attrName>style.color</p:attrName>
                                        </p:attrNameLst>
                                      </p:cBhvr>
                                      <p:to>
                                        <a:srgbClr val="0000FF"/>
                                      </p:to>
                                    </p:animClr>
                                  </p:childTnLst>
                                </p:cTn>
                              </p:par>
                            </p:childTnLst>
                          </p:cTn>
                        </p:par>
                      </p:childTnLst>
                    </p:cTn>
                  </p:par>
                  <p:par>
                    <p:cTn id="123" fill="hold">
                      <p:stCondLst>
                        <p:cond delay="indefinite"/>
                      </p:stCondLst>
                      <p:childTnLst>
                        <p:par>
                          <p:cTn id="124" fill="hold">
                            <p:stCondLst>
                              <p:cond delay="0"/>
                            </p:stCondLst>
                            <p:childTnLst>
                              <p:par>
                                <p:cTn id="125" presetID="1" presetClass="emph" presetSubtype="2" fill="hold" nodeType="clickEffect">
                                  <p:stCondLst>
                                    <p:cond delay="0"/>
                                  </p:stCondLst>
                                  <p:childTnLst>
                                    <p:animClr clrSpc="rgb" dir="cw">
                                      <p:cBhvr>
                                        <p:cTn id="126" dur="500" fill="hold"/>
                                        <p:tgtEl>
                                          <p:spTgt spid="28"/>
                                        </p:tgtEl>
                                        <p:attrNameLst>
                                          <p:attrName>fillcolor</p:attrName>
                                        </p:attrNameLst>
                                      </p:cBhvr>
                                      <p:to>
                                        <a:schemeClr val="hlink"/>
                                      </p:to>
                                    </p:animClr>
                                    <p:set>
                                      <p:cBhvr>
                                        <p:cTn id="127" dur="500" fill="hold"/>
                                        <p:tgtEl>
                                          <p:spTgt spid="28"/>
                                        </p:tgtEl>
                                        <p:attrNameLst>
                                          <p:attrName>fill.type</p:attrName>
                                        </p:attrNameLst>
                                      </p:cBhvr>
                                      <p:to>
                                        <p:strVal val="solid"/>
                                      </p:to>
                                    </p:set>
                                    <p:set>
                                      <p:cBhvr>
                                        <p:cTn id="128" dur="500" fill="hold"/>
                                        <p:tgtEl>
                                          <p:spTgt spid="28"/>
                                        </p:tgtEl>
                                        <p:attrNameLst>
                                          <p:attrName>fill.on</p:attrName>
                                        </p:attrNameLst>
                                      </p:cBhvr>
                                      <p:to>
                                        <p:strVal val="true"/>
                                      </p:to>
                                    </p:set>
                                  </p:childTnLst>
                                </p:cTn>
                              </p:par>
                            </p:childTnLst>
                          </p:cTn>
                        </p:par>
                      </p:childTnLst>
                    </p:cTn>
                  </p:par>
                  <p:par>
                    <p:cTn id="129" fill="hold">
                      <p:stCondLst>
                        <p:cond delay="indefinite"/>
                      </p:stCondLst>
                      <p:childTnLst>
                        <p:par>
                          <p:cTn id="130" fill="hold">
                            <p:stCondLst>
                              <p:cond delay="0"/>
                            </p:stCondLst>
                            <p:childTnLst>
                              <p:par>
                                <p:cTn id="131" presetID="56" presetClass="path" presetSubtype="0" accel="50000" decel="50000" fill="hold" grpId="0" nodeType="clickEffect">
                                  <p:stCondLst>
                                    <p:cond delay="0"/>
                                  </p:stCondLst>
                                  <p:childTnLst>
                                    <p:animMotion origin="layout" path="M 0.02274 0.13116 L 4.72222E-6 -1.93616E-6 " pathEditMode="relative" rAng="0" ptsTypes="AA">
                                      <p:cBhvr>
                                        <p:cTn id="132" dur="500" fill="hold"/>
                                        <p:tgtEl>
                                          <p:spTgt spid="26"/>
                                        </p:tgtEl>
                                        <p:attrNameLst>
                                          <p:attrName>ppt_x</p:attrName>
                                          <p:attrName>ppt_y</p:attrName>
                                        </p:attrNameLst>
                                      </p:cBhvr>
                                      <p:rCtr x="-1100" y="-6600"/>
                                    </p:animMotion>
                                  </p:childTnLst>
                                </p:cTn>
                              </p:par>
                              <p:par>
                                <p:cTn id="133" presetID="1" presetClass="entr" presetSubtype="0" fill="hold" grpId="2" nodeType="withEffect">
                                  <p:stCondLst>
                                    <p:cond delay="0"/>
                                  </p:stCondLst>
                                  <p:childTnLst>
                                    <p:set>
                                      <p:cBhvr>
                                        <p:cTn id="134" dur="1" fill="hold">
                                          <p:stCondLst>
                                            <p:cond delay="0"/>
                                          </p:stCondLst>
                                        </p:cTn>
                                        <p:tgtEl>
                                          <p:spTgt spid="26"/>
                                        </p:tgtEl>
                                        <p:attrNameLst>
                                          <p:attrName>style.visibility</p:attrName>
                                        </p:attrNameLst>
                                      </p:cBhvr>
                                      <p:to>
                                        <p:strVal val="visible"/>
                                      </p:to>
                                    </p:set>
                                  </p:childTnLst>
                                </p:cTn>
                              </p:par>
                            </p:childTnLst>
                          </p:cTn>
                        </p:par>
                        <p:par>
                          <p:cTn id="135" fill="hold">
                            <p:stCondLst>
                              <p:cond delay="500"/>
                            </p:stCondLst>
                            <p:childTnLst>
                              <p:par>
                                <p:cTn id="136" presetID="22" presetClass="entr" presetSubtype="4" fill="hold" grpId="0" nodeType="afterEffect">
                                  <p:stCondLst>
                                    <p:cond delay="0"/>
                                  </p:stCondLst>
                                  <p:childTnLst>
                                    <p:set>
                                      <p:cBhvr>
                                        <p:cTn id="137" dur="1" fill="hold">
                                          <p:stCondLst>
                                            <p:cond delay="0"/>
                                          </p:stCondLst>
                                        </p:cTn>
                                        <p:tgtEl>
                                          <p:spTgt spid="27"/>
                                        </p:tgtEl>
                                        <p:attrNameLst>
                                          <p:attrName>style.visibility</p:attrName>
                                        </p:attrNameLst>
                                      </p:cBhvr>
                                      <p:to>
                                        <p:strVal val="visible"/>
                                      </p:to>
                                    </p:set>
                                    <p:animEffect transition="in" filter="wipe(down)">
                                      <p:cBhvr>
                                        <p:cTn id="138" dur="500"/>
                                        <p:tgtEl>
                                          <p:spTgt spid="27"/>
                                        </p:tgtEl>
                                      </p:cBhvr>
                                    </p:animEffect>
                                  </p:childTnLst>
                                </p:cTn>
                              </p:par>
                            </p:childTnLst>
                          </p:cTn>
                        </p:par>
                      </p:childTnLst>
                    </p:cTn>
                  </p:par>
                  <p:par>
                    <p:cTn id="139" fill="hold">
                      <p:stCondLst>
                        <p:cond delay="indefinite"/>
                      </p:stCondLst>
                      <p:childTnLst>
                        <p:par>
                          <p:cTn id="140" fill="hold">
                            <p:stCondLst>
                              <p:cond delay="0"/>
                            </p:stCondLst>
                            <p:childTnLst>
                              <p:par>
                                <p:cTn id="141" presetID="1" presetClass="emph" presetSubtype="1" nodeType="clickEffect">
                                  <p:stCondLst>
                                    <p:cond delay="0"/>
                                  </p:stCondLst>
                                  <p:childTnLst>
                                    <p:set>
                                      <p:cBhvr>
                                        <p:cTn id="142" dur="indefinite"/>
                                        <p:tgtEl>
                                          <p:spTgt spid="10"/>
                                        </p:tgtEl>
                                        <p:attrNameLst>
                                          <p:attrName>fillcolor</p:attrName>
                                        </p:attrNameLst>
                                      </p:cBhvr>
                                      <p:to>
                                        <p:clrVal>
                                          <a:schemeClr val="folHlink"/>
                                        </p:clrVal>
                                      </p:to>
                                    </p:set>
                                    <p:set>
                                      <p:cBhvr>
                                        <p:cTn id="143" dur="indefinite"/>
                                        <p:tgtEl>
                                          <p:spTgt spid="10"/>
                                        </p:tgtEl>
                                        <p:attrNameLst>
                                          <p:attrName>fill.type</p:attrName>
                                        </p:attrNameLst>
                                      </p:cBhvr>
                                      <p:to>
                                        <p:strVal val="solid"/>
                                      </p:to>
                                    </p:set>
                                    <p:set>
                                      <p:cBhvr>
                                        <p:cTn id="144" dur="indefinite"/>
                                        <p:tgtEl>
                                          <p:spTgt spid="10"/>
                                        </p:tgtEl>
                                        <p:attrNameLst>
                                          <p:attrName>fill.on</p:attrName>
                                        </p:attrNameLst>
                                      </p:cBhvr>
                                      <p:to>
                                        <p:strVal val="true"/>
                                      </p:to>
                                    </p:set>
                                  </p:childTnLst>
                                </p:cTn>
                              </p:par>
                              <p:par>
                                <p:cTn id="145" presetID="3" presetClass="emph" presetSubtype="2" fill="hold" grpId="3" nodeType="withEffect">
                                  <p:stCondLst>
                                    <p:cond delay="0"/>
                                  </p:stCondLst>
                                  <p:childTnLst>
                                    <p:animClr clrSpc="rgb" dir="cw">
                                      <p:cBhvr override="childStyle">
                                        <p:cTn id="146" dur="500" fill="hold"/>
                                        <p:tgtEl>
                                          <p:spTgt spid="10"/>
                                        </p:tgtEl>
                                        <p:attrNameLst>
                                          <p:attrName>style.color</p:attrName>
                                        </p:attrNameLst>
                                      </p:cBhvr>
                                      <p:to>
                                        <a:srgbClr val="0000FF"/>
                                      </p:to>
                                    </p:animClr>
                                  </p:childTnLst>
                                </p:cTn>
                              </p:par>
                              <p:par>
                                <p:cTn id="147" presetID="1" presetClass="emph" presetSubtype="1" nodeType="withEffect">
                                  <p:stCondLst>
                                    <p:cond delay="0"/>
                                  </p:stCondLst>
                                  <p:childTnLst>
                                    <p:set>
                                      <p:cBhvr>
                                        <p:cTn id="148" dur="indefinite"/>
                                        <p:tgtEl>
                                          <p:spTgt spid="19"/>
                                        </p:tgtEl>
                                        <p:attrNameLst>
                                          <p:attrName>fillcolor</p:attrName>
                                        </p:attrNameLst>
                                      </p:cBhvr>
                                      <p:to>
                                        <p:clrVal>
                                          <a:schemeClr val="folHlink"/>
                                        </p:clrVal>
                                      </p:to>
                                    </p:set>
                                    <p:set>
                                      <p:cBhvr>
                                        <p:cTn id="149" dur="indefinite"/>
                                        <p:tgtEl>
                                          <p:spTgt spid="19"/>
                                        </p:tgtEl>
                                        <p:attrNameLst>
                                          <p:attrName>fill.type</p:attrName>
                                        </p:attrNameLst>
                                      </p:cBhvr>
                                      <p:to>
                                        <p:strVal val="solid"/>
                                      </p:to>
                                    </p:set>
                                    <p:set>
                                      <p:cBhvr>
                                        <p:cTn id="150" dur="indefinite"/>
                                        <p:tgtEl>
                                          <p:spTgt spid="19"/>
                                        </p:tgtEl>
                                        <p:attrNameLst>
                                          <p:attrName>fill.on</p:attrName>
                                        </p:attrNameLst>
                                      </p:cBhvr>
                                      <p:to>
                                        <p:strVal val="true"/>
                                      </p:to>
                                    </p:set>
                                  </p:childTnLst>
                                </p:cTn>
                              </p:par>
                              <p:par>
                                <p:cTn id="151" presetID="3" presetClass="emph" presetSubtype="2" fill="hold" grpId="3" nodeType="withEffect">
                                  <p:stCondLst>
                                    <p:cond delay="0"/>
                                  </p:stCondLst>
                                  <p:childTnLst>
                                    <p:animClr clrSpc="rgb" dir="cw">
                                      <p:cBhvr override="childStyle">
                                        <p:cTn id="152" dur="500" fill="hold"/>
                                        <p:tgtEl>
                                          <p:spTgt spid="19">
                                            <p:txEl>
                                              <p:charRg st="4294967295" end="4294967295"/>
                                            </p:txEl>
                                          </p:spTgt>
                                        </p:tgtEl>
                                        <p:attrNameLst>
                                          <p:attrName>style.color</p:attrName>
                                        </p:attrNameLst>
                                      </p:cBhvr>
                                      <p:to>
                                        <a:srgbClr val="0000FF"/>
                                      </p:to>
                                    </p:animClr>
                                  </p:childTnLst>
                                </p:cTn>
                              </p:par>
                            </p:childTnLst>
                          </p:cTn>
                        </p:par>
                      </p:childTnLst>
                    </p:cTn>
                  </p:par>
                  <p:par>
                    <p:cTn id="153" fill="hold">
                      <p:stCondLst>
                        <p:cond delay="indefinite"/>
                      </p:stCondLst>
                      <p:childTnLst>
                        <p:par>
                          <p:cTn id="154" fill="hold">
                            <p:stCondLst>
                              <p:cond delay="0"/>
                            </p:stCondLst>
                            <p:childTnLst>
                              <p:par>
                                <p:cTn id="155" presetID="1" presetClass="emph" presetSubtype="2" fill="hold" nodeType="clickEffect">
                                  <p:stCondLst>
                                    <p:cond delay="0"/>
                                  </p:stCondLst>
                                  <p:childTnLst>
                                    <p:animClr clrSpc="rgb" dir="cw">
                                      <p:cBhvr>
                                        <p:cTn id="156" dur="2000" fill="hold"/>
                                        <p:tgtEl>
                                          <p:spTgt spid="10"/>
                                        </p:tgtEl>
                                        <p:attrNameLst>
                                          <p:attrName>fillcolor</p:attrName>
                                        </p:attrNameLst>
                                      </p:cBhvr>
                                      <p:to>
                                        <a:schemeClr val="hlink"/>
                                      </p:to>
                                    </p:animClr>
                                    <p:set>
                                      <p:cBhvr>
                                        <p:cTn id="157" dur="2000" fill="hold"/>
                                        <p:tgtEl>
                                          <p:spTgt spid="10"/>
                                        </p:tgtEl>
                                        <p:attrNameLst>
                                          <p:attrName>fill.type</p:attrName>
                                        </p:attrNameLst>
                                      </p:cBhvr>
                                      <p:to>
                                        <p:strVal val="solid"/>
                                      </p:to>
                                    </p:set>
                                    <p:set>
                                      <p:cBhvr>
                                        <p:cTn id="158" dur="2000" fill="hold"/>
                                        <p:tgtEl>
                                          <p:spTgt spid="10"/>
                                        </p:tgtEl>
                                        <p:attrNameLst>
                                          <p:attrName>fill.on</p:attrName>
                                        </p:attrNameLst>
                                      </p:cBhvr>
                                      <p:to>
                                        <p:strVal val="true"/>
                                      </p:to>
                                    </p:set>
                                  </p:childTnLst>
                                </p:cTn>
                              </p:par>
                            </p:childTnLst>
                          </p:cTn>
                        </p:par>
                      </p:childTnLst>
                    </p:cTn>
                  </p:par>
                  <p:par>
                    <p:cTn id="159" fill="hold">
                      <p:stCondLst>
                        <p:cond delay="indefinite"/>
                      </p:stCondLst>
                      <p:childTnLst>
                        <p:par>
                          <p:cTn id="160" fill="hold">
                            <p:stCondLst>
                              <p:cond delay="0"/>
                            </p:stCondLst>
                            <p:childTnLst>
                              <p:par>
                                <p:cTn id="161" presetID="56" presetClass="path" presetSubtype="0" accel="50000" decel="50000" fill="hold" grpId="1" nodeType="clickEffect">
                                  <p:stCondLst>
                                    <p:cond delay="0"/>
                                  </p:stCondLst>
                                  <p:childTnLst>
                                    <p:animMotion origin="layout" path="M -0.17326 0.12722 L -3.33333E-6 0.00138 " pathEditMode="relative" rAng="0" ptsTypes="AA">
                                      <p:cBhvr>
                                        <p:cTn id="162" dur="500" fill="hold"/>
                                        <p:tgtEl>
                                          <p:spTgt spid="8"/>
                                        </p:tgtEl>
                                        <p:attrNameLst>
                                          <p:attrName>ppt_x</p:attrName>
                                          <p:attrName>ppt_y</p:attrName>
                                        </p:attrNameLst>
                                      </p:cBhvr>
                                      <p:rCtr x="8700" y="-6300"/>
                                    </p:animMotion>
                                  </p:childTnLst>
                                </p:cTn>
                              </p:par>
                              <p:par>
                                <p:cTn id="163" presetID="1" presetClass="entr" presetSubtype="0" fill="hold" grpId="2" nodeType="withEffect">
                                  <p:stCondLst>
                                    <p:cond delay="0"/>
                                  </p:stCondLst>
                                  <p:childTnLst>
                                    <p:set>
                                      <p:cBhvr>
                                        <p:cTn id="164" dur="1" fill="hold">
                                          <p:stCondLst>
                                            <p:cond delay="0"/>
                                          </p:stCondLst>
                                        </p:cTn>
                                        <p:tgtEl>
                                          <p:spTgt spid="8"/>
                                        </p:tgtEl>
                                        <p:attrNameLst>
                                          <p:attrName>style.visibility</p:attrName>
                                        </p:attrNameLst>
                                      </p:cBhvr>
                                      <p:to>
                                        <p:strVal val="visible"/>
                                      </p:to>
                                    </p:set>
                                  </p:childTnLst>
                                </p:cTn>
                              </p:par>
                            </p:childTnLst>
                          </p:cTn>
                        </p:par>
                        <p:par>
                          <p:cTn id="165" fill="hold">
                            <p:stCondLst>
                              <p:cond delay="500"/>
                            </p:stCondLst>
                            <p:childTnLst>
                              <p:par>
                                <p:cTn id="166" presetID="22" presetClass="entr" presetSubtype="4" fill="hold" grpId="0" nodeType="afterEffect">
                                  <p:stCondLst>
                                    <p:cond delay="0"/>
                                  </p:stCondLst>
                                  <p:childTnLst>
                                    <p:set>
                                      <p:cBhvr>
                                        <p:cTn id="167" dur="1" fill="hold">
                                          <p:stCondLst>
                                            <p:cond delay="0"/>
                                          </p:stCondLst>
                                        </p:cTn>
                                        <p:tgtEl>
                                          <p:spTgt spid="11"/>
                                        </p:tgtEl>
                                        <p:attrNameLst>
                                          <p:attrName>style.visibility</p:attrName>
                                        </p:attrNameLst>
                                      </p:cBhvr>
                                      <p:to>
                                        <p:strVal val="visible"/>
                                      </p:to>
                                    </p:set>
                                    <p:animEffect transition="in" filter="wipe(down)">
                                      <p:cBhvr>
                                        <p:cTn id="168" dur="500"/>
                                        <p:tgtEl>
                                          <p:spTgt spid="11"/>
                                        </p:tgtEl>
                                      </p:cBhvr>
                                    </p:animEffect>
                                  </p:childTnLst>
                                </p:cTn>
                              </p:par>
                            </p:childTnLst>
                          </p:cTn>
                        </p:par>
                      </p:childTnLst>
                    </p:cTn>
                  </p:par>
                  <p:par>
                    <p:cTn id="169" fill="hold">
                      <p:stCondLst>
                        <p:cond delay="indefinite"/>
                      </p:stCondLst>
                      <p:childTnLst>
                        <p:par>
                          <p:cTn id="170" fill="hold">
                            <p:stCondLst>
                              <p:cond delay="0"/>
                            </p:stCondLst>
                            <p:childTnLst>
                              <p:par>
                                <p:cTn id="171" presetID="1" presetClass="emph" presetSubtype="1" nodeType="clickEffect">
                                  <p:stCondLst>
                                    <p:cond delay="0"/>
                                  </p:stCondLst>
                                  <p:childTnLst>
                                    <p:set>
                                      <p:cBhvr>
                                        <p:cTn id="172" dur="indefinite"/>
                                        <p:tgtEl>
                                          <p:spTgt spid="23"/>
                                        </p:tgtEl>
                                        <p:attrNameLst>
                                          <p:attrName>fillcolor</p:attrName>
                                        </p:attrNameLst>
                                      </p:cBhvr>
                                      <p:to>
                                        <p:clrVal>
                                          <a:schemeClr val="folHlink"/>
                                        </p:clrVal>
                                      </p:to>
                                    </p:set>
                                    <p:set>
                                      <p:cBhvr>
                                        <p:cTn id="173" dur="indefinite"/>
                                        <p:tgtEl>
                                          <p:spTgt spid="23"/>
                                        </p:tgtEl>
                                        <p:attrNameLst>
                                          <p:attrName>fill.type</p:attrName>
                                        </p:attrNameLst>
                                      </p:cBhvr>
                                      <p:to>
                                        <p:strVal val="solid"/>
                                      </p:to>
                                    </p:set>
                                    <p:set>
                                      <p:cBhvr>
                                        <p:cTn id="174" dur="indefinite"/>
                                        <p:tgtEl>
                                          <p:spTgt spid="23"/>
                                        </p:tgtEl>
                                        <p:attrNameLst>
                                          <p:attrName>fill.on</p:attrName>
                                        </p:attrNameLst>
                                      </p:cBhvr>
                                      <p:to>
                                        <p:strVal val="true"/>
                                      </p:to>
                                    </p:set>
                                  </p:childTnLst>
                                </p:cTn>
                              </p:par>
                              <p:par>
                                <p:cTn id="175" presetID="3" presetClass="emph" presetSubtype="2" fill="hold" grpId="3" nodeType="withEffect">
                                  <p:stCondLst>
                                    <p:cond delay="0"/>
                                  </p:stCondLst>
                                  <p:childTnLst>
                                    <p:animClr clrSpc="rgb" dir="cw">
                                      <p:cBhvr override="childStyle">
                                        <p:cTn id="176" dur="500" fill="hold"/>
                                        <p:tgtEl>
                                          <p:spTgt spid="23">
                                            <p:txEl>
                                              <p:charRg st="4294967295" end="4294967295"/>
                                            </p:txEl>
                                          </p:spTgt>
                                        </p:tgtEl>
                                        <p:attrNameLst>
                                          <p:attrName>style.color</p:attrName>
                                        </p:attrNameLst>
                                      </p:cBhvr>
                                      <p:to>
                                        <a:srgbClr val="0000FF"/>
                                      </p:to>
                                    </p:animClr>
                                  </p:childTnLst>
                                </p:cTn>
                              </p:par>
                              <p:par>
                                <p:cTn id="177" presetID="1" presetClass="emph" presetSubtype="1" nodeType="withEffect">
                                  <p:stCondLst>
                                    <p:cond delay="0"/>
                                  </p:stCondLst>
                                  <p:childTnLst>
                                    <p:set>
                                      <p:cBhvr>
                                        <p:cTn id="178" dur="indefinite"/>
                                        <p:tgtEl>
                                          <p:spTgt spid="26"/>
                                        </p:tgtEl>
                                        <p:attrNameLst>
                                          <p:attrName>fillcolor</p:attrName>
                                        </p:attrNameLst>
                                      </p:cBhvr>
                                      <p:to>
                                        <p:clrVal>
                                          <a:schemeClr val="folHlink"/>
                                        </p:clrVal>
                                      </p:to>
                                    </p:set>
                                    <p:set>
                                      <p:cBhvr>
                                        <p:cTn id="179" dur="indefinite"/>
                                        <p:tgtEl>
                                          <p:spTgt spid="26"/>
                                        </p:tgtEl>
                                        <p:attrNameLst>
                                          <p:attrName>fill.type</p:attrName>
                                        </p:attrNameLst>
                                      </p:cBhvr>
                                      <p:to>
                                        <p:strVal val="solid"/>
                                      </p:to>
                                    </p:set>
                                    <p:set>
                                      <p:cBhvr>
                                        <p:cTn id="180" dur="indefinite"/>
                                        <p:tgtEl>
                                          <p:spTgt spid="26"/>
                                        </p:tgtEl>
                                        <p:attrNameLst>
                                          <p:attrName>fill.on</p:attrName>
                                        </p:attrNameLst>
                                      </p:cBhvr>
                                      <p:to>
                                        <p:strVal val="true"/>
                                      </p:to>
                                    </p:set>
                                  </p:childTnLst>
                                </p:cTn>
                              </p:par>
                              <p:par>
                                <p:cTn id="181" presetID="3" presetClass="emph" presetSubtype="2" fill="hold" grpId="3" nodeType="withEffect">
                                  <p:stCondLst>
                                    <p:cond delay="0"/>
                                  </p:stCondLst>
                                  <p:childTnLst>
                                    <p:animClr clrSpc="rgb" dir="cw">
                                      <p:cBhvr override="childStyle">
                                        <p:cTn id="182" dur="500" fill="hold"/>
                                        <p:tgtEl>
                                          <p:spTgt spid="26">
                                            <p:txEl>
                                              <p:charRg st="4294967295" end="4294967295"/>
                                            </p:txEl>
                                          </p:spTgt>
                                        </p:tgtEl>
                                        <p:attrNameLst>
                                          <p:attrName>style.color</p:attrName>
                                        </p:attrNameLst>
                                      </p:cBhvr>
                                      <p:to>
                                        <a:srgbClr val="0000FF"/>
                                      </p:to>
                                    </p:animClr>
                                  </p:childTnLst>
                                </p:cTn>
                              </p:par>
                            </p:childTnLst>
                          </p:cTn>
                        </p:par>
                      </p:childTnLst>
                    </p:cTn>
                  </p:par>
                  <p:par>
                    <p:cTn id="183" fill="hold">
                      <p:stCondLst>
                        <p:cond delay="indefinite"/>
                      </p:stCondLst>
                      <p:childTnLst>
                        <p:par>
                          <p:cTn id="184" fill="hold">
                            <p:stCondLst>
                              <p:cond delay="0"/>
                            </p:stCondLst>
                            <p:childTnLst>
                              <p:par>
                                <p:cTn id="185" presetID="1" presetClass="emph" presetSubtype="2" fill="hold" nodeType="clickEffect">
                                  <p:stCondLst>
                                    <p:cond delay="0"/>
                                  </p:stCondLst>
                                  <p:childTnLst>
                                    <p:animClr clrSpc="rgb" dir="cw">
                                      <p:cBhvr>
                                        <p:cTn id="186" dur="500" fill="hold"/>
                                        <p:tgtEl>
                                          <p:spTgt spid="26"/>
                                        </p:tgtEl>
                                        <p:attrNameLst>
                                          <p:attrName>fillcolor</p:attrName>
                                        </p:attrNameLst>
                                      </p:cBhvr>
                                      <p:to>
                                        <a:schemeClr val="hlink"/>
                                      </p:to>
                                    </p:animClr>
                                    <p:set>
                                      <p:cBhvr>
                                        <p:cTn id="187" dur="500" fill="hold"/>
                                        <p:tgtEl>
                                          <p:spTgt spid="26"/>
                                        </p:tgtEl>
                                        <p:attrNameLst>
                                          <p:attrName>fill.type</p:attrName>
                                        </p:attrNameLst>
                                      </p:cBhvr>
                                      <p:to>
                                        <p:strVal val="solid"/>
                                      </p:to>
                                    </p:set>
                                    <p:set>
                                      <p:cBhvr>
                                        <p:cTn id="188" dur="500" fill="hold"/>
                                        <p:tgtEl>
                                          <p:spTgt spid="26"/>
                                        </p:tgtEl>
                                        <p:attrNameLst>
                                          <p:attrName>fill.on</p:attrName>
                                        </p:attrNameLst>
                                      </p:cBhvr>
                                      <p:to>
                                        <p:strVal val="true"/>
                                      </p:to>
                                    </p:set>
                                  </p:childTnLst>
                                </p:cTn>
                              </p:par>
                            </p:childTnLst>
                          </p:cTn>
                        </p:par>
                      </p:childTnLst>
                    </p:cTn>
                  </p:par>
                  <p:par>
                    <p:cTn id="189" fill="hold">
                      <p:stCondLst>
                        <p:cond delay="indefinite"/>
                      </p:stCondLst>
                      <p:childTnLst>
                        <p:par>
                          <p:cTn id="190" fill="hold">
                            <p:stCondLst>
                              <p:cond delay="0"/>
                            </p:stCondLst>
                            <p:childTnLst>
                              <p:par>
                                <p:cTn id="191" presetID="49" presetClass="path" presetSubtype="0" accel="50000" decel="50000" fill="hold" grpId="1" nodeType="clickEffect">
                                  <p:stCondLst>
                                    <p:cond delay="0"/>
                                  </p:stCondLst>
                                  <p:childTnLst>
                                    <p:animMotion origin="layout" path="M 0.1835 0.12722 L -0.0007 0.00138 " pathEditMode="relative" rAng="0" ptsTypes="AA">
                                      <p:cBhvr>
                                        <p:cTn id="192" dur="500" fill="hold"/>
                                        <p:tgtEl>
                                          <p:spTgt spid="9"/>
                                        </p:tgtEl>
                                        <p:attrNameLst>
                                          <p:attrName>ppt_x</p:attrName>
                                          <p:attrName>ppt_y</p:attrName>
                                        </p:attrNameLst>
                                      </p:cBhvr>
                                      <p:rCtr x="-9200" y="-6300"/>
                                    </p:animMotion>
                                  </p:childTnLst>
                                </p:cTn>
                              </p:par>
                              <p:par>
                                <p:cTn id="193" presetID="1" presetClass="entr" presetSubtype="0" fill="hold" grpId="2" nodeType="withEffect">
                                  <p:stCondLst>
                                    <p:cond delay="0"/>
                                  </p:stCondLst>
                                  <p:childTnLst>
                                    <p:set>
                                      <p:cBhvr>
                                        <p:cTn id="194" dur="1" fill="hold">
                                          <p:stCondLst>
                                            <p:cond delay="0"/>
                                          </p:stCondLst>
                                        </p:cTn>
                                        <p:tgtEl>
                                          <p:spTgt spid="9"/>
                                        </p:tgtEl>
                                        <p:attrNameLst>
                                          <p:attrName>style.visibility</p:attrName>
                                        </p:attrNameLst>
                                      </p:cBhvr>
                                      <p:to>
                                        <p:strVal val="visible"/>
                                      </p:to>
                                    </p:set>
                                  </p:childTnLst>
                                </p:cTn>
                              </p:par>
                            </p:childTnLst>
                          </p:cTn>
                        </p:par>
                        <p:par>
                          <p:cTn id="195" fill="hold">
                            <p:stCondLst>
                              <p:cond delay="500"/>
                            </p:stCondLst>
                            <p:childTnLst>
                              <p:par>
                                <p:cTn id="196" presetID="22" presetClass="entr" presetSubtype="4" fill="hold" grpId="0" nodeType="afterEffect">
                                  <p:stCondLst>
                                    <p:cond delay="0"/>
                                  </p:stCondLst>
                                  <p:childTnLst>
                                    <p:set>
                                      <p:cBhvr>
                                        <p:cTn id="197" dur="1" fill="hold">
                                          <p:stCondLst>
                                            <p:cond delay="0"/>
                                          </p:stCondLst>
                                        </p:cTn>
                                        <p:tgtEl>
                                          <p:spTgt spid="12"/>
                                        </p:tgtEl>
                                        <p:attrNameLst>
                                          <p:attrName>style.visibility</p:attrName>
                                        </p:attrNameLst>
                                      </p:cBhvr>
                                      <p:to>
                                        <p:strVal val="visible"/>
                                      </p:to>
                                    </p:set>
                                    <p:animEffect transition="in" filter="wipe(down)">
                                      <p:cBhvr>
                                        <p:cTn id="198" dur="500"/>
                                        <p:tgtEl>
                                          <p:spTgt spid="12"/>
                                        </p:tgtEl>
                                      </p:cBhvr>
                                    </p:animEffect>
                                  </p:childTnLst>
                                </p:cTn>
                              </p:par>
                            </p:childTnLst>
                          </p:cTn>
                        </p:par>
                      </p:childTnLst>
                    </p:cTn>
                  </p:par>
                  <p:par>
                    <p:cTn id="199" fill="hold">
                      <p:stCondLst>
                        <p:cond delay="indefinite"/>
                      </p:stCondLst>
                      <p:childTnLst>
                        <p:par>
                          <p:cTn id="200" fill="hold">
                            <p:stCondLst>
                              <p:cond delay="0"/>
                            </p:stCondLst>
                            <p:childTnLst>
                              <p:par>
                                <p:cTn id="201" presetID="1" presetClass="emph" presetSubtype="1" nodeType="clickEffect">
                                  <p:stCondLst>
                                    <p:cond delay="0"/>
                                  </p:stCondLst>
                                  <p:childTnLst>
                                    <p:set>
                                      <p:cBhvr>
                                        <p:cTn id="202" dur="indefinite"/>
                                        <p:tgtEl>
                                          <p:spTgt spid="8"/>
                                        </p:tgtEl>
                                        <p:attrNameLst>
                                          <p:attrName>fillcolor</p:attrName>
                                        </p:attrNameLst>
                                      </p:cBhvr>
                                      <p:to>
                                        <p:clrVal>
                                          <a:schemeClr val="folHlink"/>
                                        </p:clrVal>
                                      </p:to>
                                    </p:set>
                                    <p:set>
                                      <p:cBhvr>
                                        <p:cTn id="203" dur="indefinite"/>
                                        <p:tgtEl>
                                          <p:spTgt spid="8"/>
                                        </p:tgtEl>
                                        <p:attrNameLst>
                                          <p:attrName>fill.type</p:attrName>
                                        </p:attrNameLst>
                                      </p:cBhvr>
                                      <p:to>
                                        <p:strVal val="solid"/>
                                      </p:to>
                                    </p:set>
                                    <p:set>
                                      <p:cBhvr>
                                        <p:cTn id="204" dur="indefinite"/>
                                        <p:tgtEl>
                                          <p:spTgt spid="8"/>
                                        </p:tgtEl>
                                        <p:attrNameLst>
                                          <p:attrName>fill.on</p:attrName>
                                        </p:attrNameLst>
                                      </p:cBhvr>
                                      <p:to>
                                        <p:strVal val="true"/>
                                      </p:to>
                                    </p:set>
                                  </p:childTnLst>
                                </p:cTn>
                              </p:par>
                              <p:par>
                                <p:cTn id="205" presetID="3" presetClass="emph" presetSubtype="2" fill="hold" grpId="3" nodeType="withEffect">
                                  <p:stCondLst>
                                    <p:cond delay="0"/>
                                  </p:stCondLst>
                                  <p:childTnLst>
                                    <p:animClr clrSpc="rgb" dir="cw">
                                      <p:cBhvr override="childStyle">
                                        <p:cTn id="206" dur="500" fill="hold"/>
                                        <p:tgtEl>
                                          <p:spTgt spid="8">
                                            <p:txEl>
                                              <p:charRg st="4294967295" end="4294967295"/>
                                            </p:txEl>
                                          </p:spTgt>
                                        </p:tgtEl>
                                        <p:attrNameLst>
                                          <p:attrName>style.color</p:attrName>
                                        </p:attrNameLst>
                                      </p:cBhvr>
                                      <p:to>
                                        <a:srgbClr val="0000FF"/>
                                      </p:to>
                                    </p:animClr>
                                  </p:childTnLst>
                                </p:cTn>
                              </p:par>
                              <p:par>
                                <p:cTn id="207" presetID="1" presetClass="emph" presetSubtype="1" nodeType="withEffect">
                                  <p:stCondLst>
                                    <p:cond delay="0"/>
                                  </p:stCondLst>
                                  <p:childTnLst>
                                    <p:set>
                                      <p:cBhvr>
                                        <p:cTn id="208" dur="indefinite"/>
                                        <p:tgtEl>
                                          <p:spTgt spid="9"/>
                                        </p:tgtEl>
                                        <p:attrNameLst>
                                          <p:attrName>fillcolor</p:attrName>
                                        </p:attrNameLst>
                                      </p:cBhvr>
                                      <p:to>
                                        <p:clrVal>
                                          <a:schemeClr val="folHlink"/>
                                        </p:clrVal>
                                      </p:to>
                                    </p:set>
                                    <p:set>
                                      <p:cBhvr>
                                        <p:cTn id="209" dur="indefinite"/>
                                        <p:tgtEl>
                                          <p:spTgt spid="9"/>
                                        </p:tgtEl>
                                        <p:attrNameLst>
                                          <p:attrName>fill.type</p:attrName>
                                        </p:attrNameLst>
                                      </p:cBhvr>
                                      <p:to>
                                        <p:strVal val="solid"/>
                                      </p:to>
                                    </p:set>
                                    <p:set>
                                      <p:cBhvr>
                                        <p:cTn id="210" dur="indefinite"/>
                                        <p:tgtEl>
                                          <p:spTgt spid="9"/>
                                        </p:tgtEl>
                                        <p:attrNameLst>
                                          <p:attrName>fill.on</p:attrName>
                                        </p:attrNameLst>
                                      </p:cBhvr>
                                      <p:to>
                                        <p:strVal val="true"/>
                                      </p:to>
                                    </p:set>
                                  </p:childTnLst>
                                </p:cTn>
                              </p:par>
                              <p:par>
                                <p:cTn id="211" presetID="3" presetClass="emph" presetSubtype="2" fill="hold" grpId="3" nodeType="withEffect">
                                  <p:stCondLst>
                                    <p:cond delay="0"/>
                                  </p:stCondLst>
                                  <p:childTnLst>
                                    <p:animClr clrSpc="rgb" dir="cw">
                                      <p:cBhvr override="childStyle">
                                        <p:cTn id="212" dur="500" fill="hold"/>
                                        <p:tgtEl>
                                          <p:spTgt spid="9">
                                            <p:txEl>
                                              <p:charRg st="4294967295" end="4294967295"/>
                                            </p:txEl>
                                          </p:spTgt>
                                        </p:tgtEl>
                                        <p:attrNameLst>
                                          <p:attrName>style.color</p:attrName>
                                        </p:attrNameLst>
                                      </p:cBhvr>
                                      <p:to>
                                        <a:srgbClr val="0000FF"/>
                                      </p:to>
                                    </p:animClr>
                                  </p:childTnLst>
                                </p:cTn>
                              </p:par>
                            </p:childTnLst>
                          </p:cTn>
                        </p:par>
                      </p:childTnLst>
                    </p:cTn>
                  </p:par>
                  <p:par>
                    <p:cTn id="213" fill="hold">
                      <p:stCondLst>
                        <p:cond delay="indefinite"/>
                      </p:stCondLst>
                      <p:childTnLst>
                        <p:par>
                          <p:cTn id="214" fill="hold">
                            <p:stCondLst>
                              <p:cond delay="0"/>
                            </p:stCondLst>
                            <p:childTnLst>
                              <p:par>
                                <p:cTn id="215" presetID="1" presetClass="emph" presetSubtype="2" fill="hold" nodeType="clickEffect">
                                  <p:stCondLst>
                                    <p:cond delay="0"/>
                                  </p:stCondLst>
                                  <p:childTnLst>
                                    <p:animClr clrSpc="rgb" dir="cw">
                                      <p:cBhvr>
                                        <p:cTn id="216" dur="500" fill="hold"/>
                                        <p:tgtEl>
                                          <p:spTgt spid="9"/>
                                        </p:tgtEl>
                                        <p:attrNameLst>
                                          <p:attrName>fillcolor</p:attrName>
                                        </p:attrNameLst>
                                      </p:cBhvr>
                                      <p:to>
                                        <a:schemeClr val="hlink"/>
                                      </p:to>
                                    </p:animClr>
                                    <p:set>
                                      <p:cBhvr>
                                        <p:cTn id="217" dur="500" fill="hold"/>
                                        <p:tgtEl>
                                          <p:spTgt spid="9"/>
                                        </p:tgtEl>
                                        <p:attrNameLst>
                                          <p:attrName>fill.type</p:attrName>
                                        </p:attrNameLst>
                                      </p:cBhvr>
                                      <p:to>
                                        <p:strVal val="solid"/>
                                      </p:to>
                                    </p:set>
                                    <p:set>
                                      <p:cBhvr>
                                        <p:cTn id="218" dur="500" fill="hold"/>
                                        <p:tgtEl>
                                          <p:spTgt spid="9"/>
                                        </p:tgtEl>
                                        <p:attrNameLst>
                                          <p:attrName>fill.on</p:attrName>
                                        </p:attrNameLst>
                                      </p:cBhvr>
                                      <p:to>
                                        <p:strVal val="true"/>
                                      </p:to>
                                    </p:set>
                                  </p:childTnLst>
                                </p:cTn>
                              </p:par>
                            </p:childTnLst>
                          </p:cTn>
                        </p:par>
                      </p:childTnLst>
                    </p:cTn>
                  </p:par>
                  <p:par>
                    <p:cTn id="219" fill="hold">
                      <p:stCondLst>
                        <p:cond delay="indefinite"/>
                      </p:stCondLst>
                      <p:childTnLst>
                        <p:par>
                          <p:cTn id="220" fill="hold">
                            <p:stCondLst>
                              <p:cond delay="0"/>
                            </p:stCondLst>
                            <p:childTnLst>
                              <p:par>
                                <p:cTn id="221" presetID="64" presetClass="path" presetSubtype="0" accel="50000" decel="50000" fill="hold" grpId="2" nodeType="clickEffect">
                                  <p:stCondLst>
                                    <p:cond delay="0"/>
                                  </p:stCondLst>
                                  <p:childTnLst>
                                    <p:animMotion origin="layout" path="M 0.02847 0.13786 L 0.00087 -0.00394 " pathEditMode="relative" rAng="0" ptsTypes="AA">
                                      <p:cBhvr>
                                        <p:cTn id="222" dur="500" fill="hold"/>
                                        <p:tgtEl>
                                          <p:spTgt spid="15"/>
                                        </p:tgtEl>
                                        <p:attrNameLst>
                                          <p:attrName>ppt_x</p:attrName>
                                          <p:attrName>ppt_y</p:attrName>
                                        </p:attrNameLst>
                                      </p:cBhvr>
                                      <p:rCtr x="-1400" y="-7100"/>
                                    </p:animMotion>
                                  </p:childTnLst>
                                </p:cTn>
                              </p:par>
                              <p:par>
                                <p:cTn id="223" presetID="1" presetClass="entr" presetSubtype="0" fill="hold" grpId="1" nodeType="withEffect">
                                  <p:stCondLst>
                                    <p:cond delay="0"/>
                                  </p:stCondLst>
                                  <p:childTnLst>
                                    <p:set>
                                      <p:cBhvr>
                                        <p:cTn id="224" dur="1" fill="hold">
                                          <p:stCondLst>
                                            <p:cond delay="0"/>
                                          </p:stCondLst>
                                        </p:cTn>
                                        <p:tgtEl>
                                          <p:spTgt spid="15"/>
                                        </p:tgtEl>
                                        <p:attrNameLst>
                                          <p:attrName>style.visibility</p:attrName>
                                        </p:attrNameLst>
                                      </p:cBhvr>
                                      <p:to>
                                        <p:strVal val="visible"/>
                                      </p:to>
                                    </p:set>
                                  </p:childTnLst>
                                </p:cTn>
                              </p:par>
                            </p:childTnLst>
                          </p:cTn>
                        </p:par>
                        <p:par>
                          <p:cTn id="225" fill="hold">
                            <p:stCondLst>
                              <p:cond delay="500"/>
                            </p:stCondLst>
                            <p:childTnLst>
                              <p:par>
                                <p:cTn id="226" presetID="22" presetClass="entr" presetSubtype="4" fill="hold" grpId="0" nodeType="afterEffect">
                                  <p:stCondLst>
                                    <p:cond delay="0"/>
                                  </p:stCondLst>
                                  <p:childTnLst>
                                    <p:set>
                                      <p:cBhvr>
                                        <p:cTn id="227" dur="1" fill="hold">
                                          <p:stCondLst>
                                            <p:cond delay="0"/>
                                          </p:stCondLst>
                                        </p:cTn>
                                        <p:tgtEl>
                                          <p:spTgt spid="16"/>
                                        </p:tgtEl>
                                        <p:attrNameLst>
                                          <p:attrName>style.visibility</p:attrName>
                                        </p:attrNameLst>
                                      </p:cBhvr>
                                      <p:to>
                                        <p:strVal val="visible"/>
                                      </p:to>
                                    </p:set>
                                    <p:animEffect transition="in" filter="wipe(down)">
                                      <p:cBhvr>
                                        <p:cTn id="2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8" grpId="3"/>
      <p:bldP spid="9" grpId="0" animBg="1"/>
      <p:bldP spid="9" grpId="1" animBg="1"/>
      <p:bldP spid="9" grpId="2" animBg="1"/>
      <p:bldP spid="9" grpId="3"/>
      <p:bldP spid="10" grpId="0" animBg="1"/>
      <p:bldP spid="10" grpId="1" animBg="1"/>
      <p:bldP spid="10" grpId="2" animBg="1"/>
      <p:bldP spid="10" grpId="3" animBg="1"/>
      <p:bldP spid="11" grpId="0" animBg="1"/>
      <p:bldP spid="12" grpId="0" animBg="1"/>
      <p:bldP spid="14" grpId="0" animBg="1"/>
      <p:bldP spid="15" grpId="0" animBg="1"/>
      <p:bldP spid="15" grpId="1" animBg="1"/>
      <p:bldP spid="15" grpId="2" animBg="1"/>
      <p:bldP spid="16" grpId="0" animBg="1"/>
      <p:bldP spid="17" grpId="0"/>
      <p:bldP spid="18" grpId="0"/>
      <p:bldP spid="19" grpId="0" animBg="1"/>
      <p:bldP spid="19" grpId="1" animBg="1"/>
      <p:bldP spid="19" grpId="2" animBg="1"/>
      <p:bldP spid="19" grpId="3"/>
      <p:bldP spid="20" grpId="0" animBg="1"/>
      <p:bldP spid="21" grpId="0"/>
      <p:bldP spid="22" grpId="0"/>
      <p:bldP spid="23" grpId="0" animBg="1"/>
      <p:bldP spid="23" grpId="1" animBg="1"/>
      <p:bldP spid="23" grpId="2" animBg="1"/>
      <p:bldP spid="23" grpId="3"/>
      <p:bldP spid="24" grpId="0" animBg="1"/>
      <p:bldP spid="25" grpId="0"/>
      <p:bldP spid="26" grpId="0" animBg="1"/>
      <p:bldP spid="26" grpId="1" animBg="1"/>
      <p:bldP spid="26" grpId="2" animBg="1"/>
      <p:bldP spid="26" grpId="3"/>
      <p:bldP spid="27" grpId="0" animBg="1"/>
      <p:bldP spid="28" grpId="0"/>
      <p:bldP spid="29" grpId="0"/>
      <p:bldP spid="3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內容版面配置區 2"/>
          <p:cNvSpPr>
            <a:spLocks noGrp="1"/>
          </p:cNvSpPr>
          <p:nvPr>
            <p:ph idx="1"/>
          </p:nvPr>
        </p:nvSpPr>
        <p:spPr/>
        <p:txBody>
          <a:bodyPr>
            <a:normAutofit/>
          </a:bodyPr>
          <a:lstStyle/>
          <a:p>
            <a:pPr lvl="0" defTabSz="914400">
              <a:buClr>
                <a:srgbClr val="0000FF"/>
              </a:buClr>
              <a:buNone/>
              <a:defRPr/>
            </a:pPr>
            <a:r>
              <a:rPr lang="en-US" altLang="zh-TW" sz="2400" dirty="0">
                <a:latin typeface="Gill Sans MT"/>
              </a:rPr>
              <a:t>A point A (x1, y1) dominates B (x2, y2) </a:t>
            </a:r>
            <a:r>
              <a:rPr lang="en-US" altLang="zh-TW" sz="2400" dirty="0" err="1">
                <a:latin typeface="Gill Sans MT"/>
              </a:rPr>
              <a:t>iff</a:t>
            </a:r>
            <a:r>
              <a:rPr lang="en-US" altLang="zh-TW" sz="2400" dirty="0">
                <a:latin typeface="Gill Sans MT"/>
              </a:rPr>
              <a:t> x1 &gt; x2 and y1 &gt; y2.</a:t>
            </a:r>
            <a:endParaRPr lang="en-US" altLang="zh-TW" sz="2400" dirty="0">
              <a:effectLst>
                <a:outerShdw blurRad="38100" dist="38100" dir="2700000" algn="tl">
                  <a:srgbClr val="000000"/>
                </a:outerShdw>
              </a:effectLst>
              <a:latin typeface="Gill Sans MT"/>
              <a:ea typeface="Dotum" pitchFamily="34" charset="-127"/>
            </a:endParaRPr>
          </a:p>
        </p:txBody>
      </p:sp>
      <p:sp>
        <p:nvSpPr>
          <p:cNvPr id="9" name="Line 25"/>
          <p:cNvSpPr>
            <a:spLocks noChangeShapeType="1"/>
          </p:cNvSpPr>
          <p:nvPr/>
        </p:nvSpPr>
        <p:spPr bwMode="auto">
          <a:xfrm flipH="1">
            <a:off x="2879725" y="3967158"/>
            <a:ext cx="2305050" cy="0"/>
          </a:xfrm>
          <a:prstGeom prst="line">
            <a:avLst/>
          </a:prstGeom>
          <a:noFill/>
          <a:ln w="28575">
            <a:solidFill>
              <a:srgbClr val="FF3300"/>
            </a:solidFill>
            <a:round/>
            <a:headEn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 name="Line 26"/>
          <p:cNvSpPr>
            <a:spLocks noChangeShapeType="1"/>
          </p:cNvSpPr>
          <p:nvPr/>
        </p:nvSpPr>
        <p:spPr bwMode="auto">
          <a:xfrm>
            <a:off x="5184775" y="3967158"/>
            <a:ext cx="0" cy="1692275"/>
          </a:xfrm>
          <a:prstGeom prst="line">
            <a:avLst/>
          </a:prstGeom>
          <a:noFill/>
          <a:ln w="28575">
            <a:solidFill>
              <a:srgbClr val="FF3300"/>
            </a:solidFill>
            <a:round/>
            <a:headEn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 name="Line 24"/>
          <p:cNvSpPr>
            <a:spLocks noChangeShapeType="1"/>
          </p:cNvSpPr>
          <p:nvPr/>
        </p:nvSpPr>
        <p:spPr bwMode="auto">
          <a:xfrm flipH="1">
            <a:off x="2879725" y="4795833"/>
            <a:ext cx="936625" cy="0"/>
          </a:xfrm>
          <a:prstGeom prst="line">
            <a:avLst/>
          </a:prstGeom>
          <a:noFill/>
          <a:ln w="28575">
            <a:solidFill>
              <a:srgbClr val="FF3300"/>
            </a:solidFill>
            <a:round/>
            <a:headEn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 name="Line 23"/>
          <p:cNvSpPr>
            <a:spLocks noChangeShapeType="1"/>
          </p:cNvSpPr>
          <p:nvPr/>
        </p:nvSpPr>
        <p:spPr bwMode="auto">
          <a:xfrm>
            <a:off x="3816350" y="4795833"/>
            <a:ext cx="0" cy="863600"/>
          </a:xfrm>
          <a:prstGeom prst="line">
            <a:avLst/>
          </a:prstGeom>
          <a:noFill/>
          <a:ln w="28575">
            <a:solidFill>
              <a:srgbClr val="FF3300"/>
            </a:solidFill>
            <a:round/>
            <a:headEn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4" name="Text Box 4"/>
          <p:cNvSpPr txBox="1">
            <a:spLocks noChangeArrowheads="1"/>
          </p:cNvSpPr>
          <p:nvPr/>
        </p:nvSpPr>
        <p:spPr bwMode="auto">
          <a:xfrm>
            <a:off x="1214414" y="2138358"/>
            <a:ext cx="6286544" cy="576262"/>
          </a:xfrm>
          <a:prstGeom prst="rect">
            <a:avLst/>
          </a:prstGeom>
          <a:noFill/>
          <a:ln w="9525" algn="ctr">
            <a:noFill/>
            <a:miter lim="800000"/>
            <a:headEnd/>
            <a:tailEnd/>
          </a:ln>
          <a:effectLst/>
        </p:spPr>
        <p:txBody>
          <a:bodyPr/>
          <a:lstStyle/>
          <a:p>
            <a:pPr marL="342900" marR="0" lvl="0" indent="-342900" algn="l" defTabSz="914400" rtl="0" eaLnBrk="1" fontAlgn="auto" latinLnBrk="0" hangingPunct="1">
              <a:lnSpc>
                <a:spcPct val="100000"/>
              </a:lnSpc>
              <a:spcBef>
                <a:spcPct val="20000"/>
              </a:spcBef>
              <a:spcAft>
                <a:spcPts val="0"/>
              </a:spcAft>
              <a:buClr>
                <a:srgbClr val="0000FF"/>
              </a:buClr>
              <a:buSzTx/>
              <a:buFontTx/>
              <a:buNone/>
              <a:tabLst/>
              <a:defRPr/>
            </a:pPr>
            <a:endParaRPr kumimoji="0" lang="en-US" altLang="zh-TW" sz="2000" b="0" i="0" u="none" strike="noStrike" kern="1200" cap="none" spc="0" normalizeH="0" baseline="0" noProof="0" dirty="0">
              <a:ln>
                <a:noFill/>
              </a:ln>
              <a:solidFill>
                <a:srgbClr val="4BACC6">
                  <a:lumMod val="75000"/>
                </a:srgbClr>
              </a:solidFill>
              <a:effectLst>
                <a:outerShdw blurRad="38100" dist="38100" dir="2700000" algn="tl">
                  <a:srgbClr val="000000"/>
                </a:outerShdw>
              </a:effectLst>
              <a:uLnTx/>
              <a:uFillTx/>
              <a:latin typeface="Gill Sans MT"/>
              <a:ea typeface="Dotum" pitchFamily="34" charset="-127"/>
              <a:cs typeface="+mn-cs"/>
            </a:endParaRPr>
          </a:p>
        </p:txBody>
      </p:sp>
      <p:sp>
        <p:nvSpPr>
          <p:cNvPr id="15" name="Line 11"/>
          <p:cNvSpPr>
            <a:spLocks noChangeShapeType="1"/>
          </p:cNvSpPr>
          <p:nvPr/>
        </p:nvSpPr>
        <p:spPr bwMode="auto">
          <a:xfrm>
            <a:off x="2878138" y="3030533"/>
            <a:ext cx="1587" cy="2782887"/>
          </a:xfrm>
          <a:prstGeom prst="line">
            <a:avLst/>
          </a:prstGeom>
          <a:noFill/>
          <a:ln w="19050" cap="rnd">
            <a:solidFill>
              <a:schemeClr val="tx1"/>
            </a:solidFill>
            <a:round/>
            <a:headEnd type="triangle" w="med"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6" name="Line 13"/>
          <p:cNvSpPr>
            <a:spLocks noChangeShapeType="1"/>
          </p:cNvSpPr>
          <p:nvPr/>
        </p:nvSpPr>
        <p:spPr bwMode="auto">
          <a:xfrm>
            <a:off x="2700338" y="5659433"/>
            <a:ext cx="3503612" cy="1587"/>
          </a:xfrm>
          <a:prstGeom prst="line">
            <a:avLst/>
          </a:prstGeom>
          <a:noFill/>
          <a:ln w="19050" cap="rnd">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7" name="Rectangle 15"/>
          <p:cNvSpPr>
            <a:spLocks noChangeArrowheads="1"/>
          </p:cNvSpPr>
          <p:nvPr/>
        </p:nvSpPr>
        <p:spPr bwMode="auto">
          <a:xfrm>
            <a:off x="6273800" y="5514970"/>
            <a:ext cx="134938" cy="244475"/>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a:ln>
                  <a:noFill/>
                </a:ln>
                <a:solidFill>
                  <a:prstClr val="black"/>
                </a:solidFill>
                <a:effectLst/>
                <a:uLnTx/>
                <a:uFillTx/>
                <a:latin typeface="Arial" charset="0"/>
                <a:ea typeface="新細明體" panose="02020500000000000000" pitchFamily="18" charset="-120"/>
                <a:cs typeface="+mn-cs"/>
              </a:rPr>
              <a:t>X</a:t>
            </a:r>
            <a:endParaRPr kumimoji="0" lang="en-US" altLang="zh-TW" sz="1600" b="1"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8" name="Rectangle 16"/>
          <p:cNvSpPr>
            <a:spLocks noChangeArrowheads="1"/>
          </p:cNvSpPr>
          <p:nvPr/>
        </p:nvSpPr>
        <p:spPr bwMode="auto">
          <a:xfrm>
            <a:off x="2808288" y="2786058"/>
            <a:ext cx="134937" cy="244475"/>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a:ln>
                  <a:noFill/>
                </a:ln>
                <a:solidFill>
                  <a:prstClr val="black"/>
                </a:solidFill>
                <a:effectLst/>
                <a:uLnTx/>
                <a:uFillTx/>
                <a:latin typeface="Arial" charset="0"/>
                <a:ea typeface="新細明體" panose="02020500000000000000" pitchFamily="18" charset="-120"/>
                <a:cs typeface="+mn-cs"/>
              </a:rPr>
              <a:t>Y</a:t>
            </a:r>
            <a:endParaRPr kumimoji="0" lang="en-US" altLang="zh-TW" sz="1600" b="1"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9" name="Oval 19"/>
          <p:cNvSpPr>
            <a:spLocks noChangeArrowheads="1"/>
          </p:cNvSpPr>
          <p:nvPr/>
        </p:nvSpPr>
        <p:spPr bwMode="auto">
          <a:xfrm>
            <a:off x="5130800" y="3913183"/>
            <a:ext cx="107950" cy="107950"/>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20" name="Rectangle 21"/>
          <p:cNvSpPr>
            <a:spLocks noChangeArrowheads="1"/>
          </p:cNvSpPr>
          <p:nvPr/>
        </p:nvSpPr>
        <p:spPr bwMode="auto">
          <a:xfrm>
            <a:off x="3708400" y="4376733"/>
            <a:ext cx="152400" cy="274637"/>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a:ln>
                  <a:noFill/>
                </a:ln>
                <a:solidFill>
                  <a:prstClr val="black"/>
                </a:solidFill>
                <a:effectLst/>
                <a:uLnTx/>
                <a:uFillTx/>
                <a:latin typeface="Arial" charset="0"/>
                <a:ea typeface="新細明體" panose="02020500000000000000" pitchFamily="18" charset="-120"/>
                <a:cs typeface="+mn-cs"/>
              </a:rPr>
              <a:t>B</a:t>
            </a:r>
          </a:p>
        </p:txBody>
      </p:sp>
      <p:sp>
        <p:nvSpPr>
          <p:cNvPr id="21" name="Rectangle 22"/>
          <p:cNvSpPr>
            <a:spLocks noChangeArrowheads="1"/>
          </p:cNvSpPr>
          <p:nvPr/>
        </p:nvSpPr>
        <p:spPr bwMode="auto">
          <a:xfrm>
            <a:off x="5111750" y="3570283"/>
            <a:ext cx="152400" cy="274637"/>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a:ln>
                  <a:noFill/>
                </a:ln>
                <a:solidFill>
                  <a:prstClr val="black"/>
                </a:solidFill>
                <a:effectLst/>
                <a:uLnTx/>
                <a:uFillTx/>
                <a:latin typeface="Arial" charset="0"/>
                <a:ea typeface="新細明體" panose="02020500000000000000" pitchFamily="18" charset="-120"/>
                <a:cs typeface="+mn-cs"/>
              </a:rPr>
              <a:t>A</a:t>
            </a:r>
          </a:p>
        </p:txBody>
      </p:sp>
      <p:sp>
        <p:nvSpPr>
          <p:cNvPr id="22" name="Oval 17"/>
          <p:cNvSpPr>
            <a:spLocks noChangeArrowheads="1"/>
          </p:cNvSpPr>
          <p:nvPr/>
        </p:nvSpPr>
        <p:spPr bwMode="auto">
          <a:xfrm>
            <a:off x="3762375" y="4741858"/>
            <a:ext cx="107950" cy="107950"/>
          </a:xfrm>
          <a:prstGeom prst="ellipse">
            <a:avLst/>
          </a:prstGeom>
          <a:solidFill>
            <a:srgbClr val="0000FF"/>
          </a:solidFill>
          <a:ln w="0">
            <a:solidFill>
              <a:srgbClr val="0000FF"/>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23" name="Rectangle 27"/>
          <p:cNvSpPr>
            <a:spLocks noChangeArrowheads="1"/>
          </p:cNvSpPr>
          <p:nvPr/>
        </p:nvSpPr>
        <p:spPr bwMode="auto">
          <a:xfrm>
            <a:off x="5976938" y="3967158"/>
            <a:ext cx="2324675" cy="523220"/>
          </a:xfrm>
          <a:prstGeom prst="rect">
            <a:avLst/>
          </a:prstGeom>
          <a:noFill/>
          <a:ln w="9525" algn="ctr">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Gill Sans MT"/>
                <a:ea typeface="新細明體" panose="02020500000000000000" pitchFamily="18" charset="-120"/>
                <a:cs typeface="+mn-cs"/>
              </a:rPr>
              <a:t>A dominates B</a:t>
            </a:r>
          </a:p>
        </p:txBody>
      </p:sp>
      <p:sp>
        <p:nvSpPr>
          <p:cNvPr id="3" name="Title 2">
            <a:extLst>
              <a:ext uri="{FF2B5EF4-FFF2-40B4-BE49-F238E27FC236}">
                <a16:creationId xmlns:a16="http://schemas.microsoft.com/office/drawing/2014/main" id="{8BC96F49-12B9-1842-981F-A3CC3BE71047}"/>
              </a:ext>
            </a:extLst>
          </p:cNvPr>
          <p:cNvSpPr>
            <a:spLocks noGrp="1"/>
          </p:cNvSpPr>
          <p:nvPr>
            <p:ph type="title"/>
          </p:nvPr>
        </p:nvSpPr>
        <p:spPr/>
        <p:txBody>
          <a:bodyPr/>
          <a:lstStyle/>
          <a:p>
            <a:r>
              <a:rPr lang="en-US" dirty="0"/>
              <a:t>Example: Find the 2D Maximal Points</a:t>
            </a:r>
          </a:p>
        </p:txBody>
      </p:sp>
    </p:spTree>
    <p:extLst>
      <p:ext uri="{BB962C8B-B14F-4D97-AF65-F5344CB8AC3E}">
        <p14:creationId xmlns:p14="http://schemas.microsoft.com/office/powerpoint/2010/main" val="21863033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up)">
                                      <p:cBhvr>
                                        <p:cTn id="13" dur="500"/>
                                        <p:tgtEl>
                                          <p:spTgt spid="12"/>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right)">
                                      <p:cBhvr>
                                        <p:cTn id="16" dur="500"/>
                                        <p:tgtEl>
                                          <p:spTgt spid="11"/>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2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內容版面配置區 2"/>
          <p:cNvSpPr>
            <a:spLocks noGrp="1"/>
          </p:cNvSpPr>
          <p:nvPr>
            <p:ph idx="1"/>
          </p:nvPr>
        </p:nvSpPr>
        <p:spPr/>
        <p:txBody>
          <a:bodyPr>
            <a:normAutofit/>
          </a:bodyPr>
          <a:lstStyle/>
          <a:p>
            <a:r>
              <a:rPr lang="en-US" altLang="zh-TW" sz="2400" dirty="0"/>
              <a:t>Brute-force method</a:t>
            </a:r>
          </a:p>
          <a:p>
            <a:pPr lvl="1"/>
            <a:r>
              <a:rPr lang="en-US" altLang="zh-TW" sz="2000" dirty="0"/>
              <a:t>Write a two-level for-loop to compare all pair of points</a:t>
            </a:r>
          </a:p>
        </p:txBody>
      </p:sp>
      <p:sp>
        <p:nvSpPr>
          <p:cNvPr id="26" name="Line 13"/>
          <p:cNvSpPr>
            <a:spLocks noChangeShapeType="1"/>
          </p:cNvSpPr>
          <p:nvPr/>
        </p:nvSpPr>
        <p:spPr bwMode="auto">
          <a:xfrm>
            <a:off x="2178032" y="3030533"/>
            <a:ext cx="1588" cy="2782887"/>
          </a:xfrm>
          <a:prstGeom prst="line">
            <a:avLst/>
          </a:prstGeom>
          <a:noFill/>
          <a:ln w="19050" cap="rnd">
            <a:solidFill>
              <a:schemeClr val="tx1"/>
            </a:solidFill>
            <a:round/>
            <a:headEnd type="triangle" w="med"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27" name="Line 14"/>
          <p:cNvSpPr>
            <a:spLocks noChangeShapeType="1"/>
          </p:cNvSpPr>
          <p:nvPr/>
        </p:nvSpPr>
        <p:spPr bwMode="auto">
          <a:xfrm>
            <a:off x="2000232" y="5659433"/>
            <a:ext cx="4633913" cy="0"/>
          </a:xfrm>
          <a:prstGeom prst="line">
            <a:avLst/>
          </a:prstGeom>
          <a:noFill/>
          <a:ln w="19050" cap="rnd">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28" name="Rectangle 15"/>
          <p:cNvSpPr>
            <a:spLocks noChangeArrowheads="1"/>
          </p:cNvSpPr>
          <p:nvPr/>
        </p:nvSpPr>
        <p:spPr bwMode="auto">
          <a:xfrm>
            <a:off x="6707170" y="5537195"/>
            <a:ext cx="134937" cy="244475"/>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a:ln>
                  <a:noFill/>
                </a:ln>
                <a:solidFill>
                  <a:prstClr val="black"/>
                </a:solidFill>
                <a:effectLst/>
                <a:uLnTx/>
                <a:uFillTx/>
                <a:latin typeface="Arial" charset="0"/>
                <a:ea typeface="新細明體" panose="02020500000000000000" pitchFamily="18" charset="-120"/>
                <a:cs typeface="+mn-cs"/>
              </a:rPr>
              <a:t>X</a:t>
            </a:r>
            <a:endParaRPr kumimoji="0" lang="en-US" altLang="zh-TW" sz="1600" b="1"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29" name="Rectangle 16"/>
          <p:cNvSpPr>
            <a:spLocks noChangeArrowheads="1"/>
          </p:cNvSpPr>
          <p:nvPr/>
        </p:nvSpPr>
        <p:spPr bwMode="auto">
          <a:xfrm>
            <a:off x="2108182" y="2786058"/>
            <a:ext cx="134938" cy="244475"/>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a:ln>
                  <a:noFill/>
                </a:ln>
                <a:solidFill>
                  <a:prstClr val="black"/>
                </a:solidFill>
                <a:effectLst/>
                <a:uLnTx/>
                <a:uFillTx/>
                <a:latin typeface="Arial" charset="0"/>
                <a:ea typeface="新細明體" panose="02020500000000000000" pitchFamily="18" charset="-120"/>
                <a:cs typeface="+mn-cs"/>
              </a:rPr>
              <a:t>Y</a:t>
            </a:r>
            <a:endParaRPr kumimoji="0" lang="en-US" altLang="zh-TW" sz="1600" b="1"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30" name="Oval 21"/>
          <p:cNvSpPr>
            <a:spLocks noChangeArrowheads="1"/>
          </p:cNvSpPr>
          <p:nvPr/>
        </p:nvSpPr>
        <p:spPr bwMode="auto">
          <a:xfrm>
            <a:off x="3295632" y="5370508"/>
            <a:ext cx="107950" cy="107950"/>
          </a:xfrm>
          <a:prstGeom prst="ellipse">
            <a:avLst/>
          </a:prstGeom>
          <a:solidFill>
            <a:srgbClr val="0000FF"/>
          </a:solidFill>
          <a:ln w="0">
            <a:solidFill>
              <a:srgbClr val="0000FF"/>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31" name="Oval 25"/>
          <p:cNvSpPr>
            <a:spLocks noChangeArrowheads="1"/>
          </p:cNvSpPr>
          <p:nvPr/>
        </p:nvSpPr>
        <p:spPr bwMode="auto">
          <a:xfrm>
            <a:off x="2539982" y="5262558"/>
            <a:ext cx="107950" cy="107950"/>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32" name="Oval 26"/>
          <p:cNvSpPr>
            <a:spLocks noChangeArrowheads="1"/>
          </p:cNvSpPr>
          <p:nvPr/>
        </p:nvSpPr>
        <p:spPr bwMode="auto">
          <a:xfrm>
            <a:off x="2719370" y="5011733"/>
            <a:ext cx="107950" cy="107950"/>
          </a:xfrm>
          <a:prstGeom prst="ellipse">
            <a:avLst/>
          </a:prstGeom>
          <a:solidFill>
            <a:srgbClr val="0000FF"/>
          </a:solidFill>
          <a:ln w="0">
            <a:solidFill>
              <a:srgbClr val="0000FF"/>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33" name="Oval 27"/>
          <p:cNvSpPr>
            <a:spLocks noChangeArrowheads="1"/>
          </p:cNvSpPr>
          <p:nvPr/>
        </p:nvSpPr>
        <p:spPr bwMode="auto">
          <a:xfrm>
            <a:off x="3403582" y="4614858"/>
            <a:ext cx="107950" cy="107950"/>
          </a:xfrm>
          <a:prstGeom prst="ellipse">
            <a:avLst/>
          </a:prstGeom>
          <a:solidFill>
            <a:srgbClr val="0000FF"/>
          </a:solidFill>
          <a:ln w="0">
            <a:solidFill>
              <a:srgbClr val="0000FF"/>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34" name="Oval 28"/>
          <p:cNvSpPr>
            <a:spLocks noChangeArrowheads="1"/>
          </p:cNvSpPr>
          <p:nvPr/>
        </p:nvSpPr>
        <p:spPr bwMode="auto">
          <a:xfrm>
            <a:off x="3079732" y="3714745"/>
            <a:ext cx="107950" cy="107950"/>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35" name="Oval 29"/>
          <p:cNvSpPr>
            <a:spLocks noChangeArrowheads="1"/>
          </p:cNvSpPr>
          <p:nvPr/>
        </p:nvSpPr>
        <p:spPr bwMode="auto">
          <a:xfrm>
            <a:off x="3943332" y="4759320"/>
            <a:ext cx="107950" cy="107950"/>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36" name="Oval 30"/>
          <p:cNvSpPr>
            <a:spLocks noChangeArrowheads="1"/>
          </p:cNvSpPr>
          <p:nvPr/>
        </p:nvSpPr>
        <p:spPr bwMode="auto">
          <a:xfrm>
            <a:off x="4519595" y="4940295"/>
            <a:ext cx="107950" cy="107950"/>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37" name="Oval 32"/>
          <p:cNvSpPr>
            <a:spLocks noChangeArrowheads="1"/>
          </p:cNvSpPr>
          <p:nvPr/>
        </p:nvSpPr>
        <p:spPr bwMode="auto">
          <a:xfrm>
            <a:off x="5095857" y="4903783"/>
            <a:ext cx="107950" cy="107950"/>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38" name="Oval 33"/>
          <p:cNvSpPr>
            <a:spLocks noChangeArrowheads="1"/>
          </p:cNvSpPr>
          <p:nvPr/>
        </p:nvSpPr>
        <p:spPr bwMode="auto">
          <a:xfrm>
            <a:off x="4952982" y="5191120"/>
            <a:ext cx="107950" cy="107950"/>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39" name="Oval 34"/>
          <p:cNvSpPr>
            <a:spLocks noChangeArrowheads="1"/>
          </p:cNvSpPr>
          <p:nvPr/>
        </p:nvSpPr>
        <p:spPr bwMode="auto">
          <a:xfrm>
            <a:off x="5384782" y="5191120"/>
            <a:ext cx="107950" cy="107950"/>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0" name="Oval 37"/>
          <p:cNvSpPr>
            <a:spLocks noChangeArrowheads="1"/>
          </p:cNvSpPr>
          <p:nvPr/>
        </p:nvSpPr>
        <p:spPr bwMode="auto">
          <a:xfrm>
            <a:off x="3008295" y="3643308"/>
            <a:ext cx="252412" cy="252412"/>
          </a:xfrm>
          <a:prstGeom prst="ellipse">
            <a:avLst/>
          </a:prstGeom>
          <a:noFill/>
          <a:ln w="19050" algn="ctr">
            <a:solidFill>
              <a:srgbClr val="FF3300"/>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1" name="Oval 38"/>
          <p:cNvSpPr>
            <a:spLocks noChangeArrowheads="1"/>
          </p:cNvSpPr>
          <p:nvPr/>
        </p:nvSpPr>
        <p:spPr bwMode="auto">
          <a:xfrm>
            <a:off x="3763945" y="4146545"/>
            <a:ext cx="107950" cy="107950"/>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2" name="Oval 39"/>
          <p:cNvSpPr>
            <a:spLocks noChangeArrowheads="1"/>
          </p:cNvSpPr>
          <p:nvPr/>
        </p:nvSpPr>
        <p:spPr bwMode="auto">
          <a:xfrm>
            <a:off x="3692507" y="4075108"/>
            <a:ext cx="252413" cy="252412"/>
          </a:xfrm>
          <a:prstGeom prst="ellipse">
            <a:avLst/>
          </a:prstGeom>
          <a:noFill/>
          <a:ln w="19050" algn="ctr">
            <a:solidFill>
              <a:srgbClr val="FF3300"/>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3" name="Oval 40"/>
          <p:cNvSpPr>
            <a:spLocks noChangeArrowheads="1"/>
          </p:cNvSpPr>
          <p:nvPr/>
        </p:nvSpPr>
        <p:spPr bwMode="auto">
          <a:xfrm>
            <a:off x="4772007" y="4506908"/>
            <a:ext cx="107950" cy="107950"/>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4" name="Oval 41"/>
          <p:cNvSpPr>
            <a:spLocks noChangeArrowheads="1"/>
          </p:cNvSpPr>
          <p:nvPr/>
        </p:nvSpPr>
        <p:spPr bwMode="auto">
          <a:xfrm>
            <a:off x="4700570" y="4435470"/>
            <a:ext cx="252412" cy="252413"/>
          </a:xfrm>
          <a:prstGeom prst="ellipse">
            <a:avLst/>
          </a:prstGeom>
          <a:noFill/>
          <a:ln w="19050" algn="ctr">
            <a:solidFill>
              <a:srgbClr val="FF3300"/>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5" name="Oval 42"/>
          <p:cNvSpPr>
            <a:spLocks noChangeArrowheads="1"/>
          </p:cNvSpPr>
          <p:nvPr/>
        </p:nvSpPr>
        <p:spPr bwMode="auto">
          <a:xfrm>
            <a:off x="5527657" y="4759320"/>
            <a:ext cx="107950" cy="107950"/>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6" name="Oval 43"/>
          <p:cNvSpPr>
            <a:spLocks noChangeArrowheads="1"/>
          </p:cNvSpPr>
          <p:nvPr/>
        </p:nvSpPr>
        <p:spPr bwMode="auto">
          <a:xfrm>
            <a:off x="5456220" y="4687883"/>
            <a:ext cx="252412" cy="252412"/>
          </a:xfrm>
          <a:prstGeom prst="ellipse">
            <a:avLst/>
          </a:prstGeom>
          <a:noFill/>
          <a:ln w="19050" algn="ctr">
            <a:solidFill>
              <a:srgbClr val="FF3300"/>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7" name="Oval 44"/>
          <p:cNvSpPr>
            <a:spLocks noChangeArrowheads="1"/>
          </p:cNvSpPr>
          <p:nvPr/>
        </p:nvSpPr>
        <p:spPr bwMode="auto">
          <a:xfrm>
            <a:off x="5888020" y="5046658"/>
            <a:ext cx="107950" cy="107950"/>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8" name="Oval 45"/>
          <p:cNvSpPr>
            <a:spLocks noChangeArrowheads="1"/>
          </p:cNvSpPr>
          <p:nvPr/>
        </p:nvSpPr>
        <p:spPr bwMode="auto">
          <a:xfrm>
            <a:off x="5816582" y="4975220"/>
            <a:ext cx="252413" cy="252413"/>
          </a:xfrm>
          <a:prstGeom prst="ellipse">
            <a:avLst/>
          </a:prstGeom>
          <a:noFill/>
          <a:ln w="19050" algn="ctr">
            <a:solidFill>
              <a:srgbClr val="FF3300"/>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9" name="Rectangle 46"/>
          <p:cNvSpPr>
            <a:spLocks noChangeArrowheads="1"/>
          </p:cNvSpPr>
          <p:nvPr/>
        </p:nvSpPr>
        <p:spPr bwMode="auto">
          <a:xfrm>
            <a:off x="5060932" y="2475374"/>
            <a:ext cx="2722412" cy="646331"/>
          </a:xfrm>
          <a:prstGeom prst="rect">
            <a:avLst/>
          </a:prstGeom>
          <a:noFill/>
          <a:ln w="9525" algn="ctr">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800080"/>
                </a:solidFill>
                <a:effectLst/>
                <a:uLnTx/>
                <a:uFillTx/>
                <a:latin typeface="Gill Sans MT"/>
                <a:ea typeface="新細明體" panose="02020500000000000000" pitchFamily="18" charset="-120"/>
                <a:cs typeface="+mn-cs"/>
              </a:rPr>
              <a:t>Compare all</a:t>
            </a:r>
            <a:r>
              <a:rPr kumimoji="0" lang="en-US" altLang="zh-TW" sz="1800" b="0" i="0" u="none" strike="noStrike" kern="1200" cap="none" spc="0" normalizeH="0" noProof="0" dirty="0">
                <a:ln>
                  <a:noFill/>
                </a:ln>
                <a:solidFill>
                  <a:srgbClr val="800080"/>
                </a:solidFill>
                <a:effectLst/>
                <a:uLnTx/>
                <a:uFillTx/>
                <a:latin typeface="Gill Sans MT"/>
                <a:ea typeface="新細明體" panose="02020500000000000000" pitchFamily="18" charset="-120"/>
                <a:cs typeface="+mn-cs"/>
              </a:rPr>
              <a:t> pairs of points</a:t>
            </a:r>
            <a:br>
              <a:rPr kumimoji="0" lang="zh-TW" altLang="en-US" sz="1800" b="0" i="0" u="none" strike="noStrike" kern="1200" cap="none" spc="0" normalizeH="0" baseline="0" noProof="0" dirty="0">
                <a:ln>
                  <a:noFill/>
                </a:ln>
                <a:solidFill>
                  <a:srgbClr val="800080"/>
                </a:solidFill>
                <a:effectLst/>
                <a:uLnTx/>
                <a:uFillTx/>
                <a:latin typeface="Gill Sans MT"/>
                <a:ea typeface="新細明體" panose="02020500000000000000" pitchFamily="18" charset="-120"/>
                <a:cs typeface="+mn-cs"/>
              </a:rPr>
            </a:br>
            <a:r>
              <a:rPr kumimoji="0" lang="en-US" altLang="zh-TW" sz="1800" b="0" i="0" u="none" strike="noStrike" kern="1200" cap="none" spc="0" normalizeH="0" baseline="0" noProof="0" dirty="0">
                <a:ln>
                  <a:noFill/>
                </a:ln>
                <a:solidFill>
                  <a:srgbClr val="800080"/>
                </a:solidFill>
                <a:effectLst/>
                <a:uLnTx/>
                <a:uFillTx/>
                <a:latin typeface="Gill Sans MT"/>
                <a:ea typeface="新細明體" panose="02020500000000000000" pitchFamily="18" charset="-120"/>
                <a:cs typeface="+mn-cs"/>
              </a:rPr>
              <a:t>Time Complexity</a:t>
            </a:r>
            <a:r>
              <a:rPr kumimoji="0" lang="zh-TW" altLang="en-US" sz="1800" b="0" i="0" u="none" strike="noStrike" kern="1200" cap="none" spc="0" normalizeH="0" baseline="0" noProof="0" dirty="0">
                <a:ln>
                  <a:noFill/>
                </a:ln>
                <a:solidFill>
                  <a:srgbClr val="800080"/>
                </a:solidFill>
                <a:effectLst/>
                <a:uLnTx/>
                <a:uFillTx/>
                <a:latin typeface="Gill Sans MT"/>
                <a:ea typeface="新細明體" panose="02020500000000000000" pitchFamily="18" charset="-120"/>
                <a:cs typeface="+mn-cs"/>
              </a:rPr>
              <a:t>：</a:t>
            </a:r>
            <a:r>
              <a:rPr kumimoji="0" lang="en-US" altLang="zh-TW" sz="1800" b="0" i="1" u="none" strike="noStrike" kern="1200" cap="none" spc="0" normalizeH="0" baseline="0" noProof="0" dirty="0">
                <a:ln>
                  <a:noFill/>
                </a:ln>
                <a:solidFill>
                  <a:srgbClr val="800080"/>
                </a:solidFill>
                <a:effectLst/>
                <a:uLnTx/>
                <a:uFillTx/>
                <a:latin typeface="Times New Roman" pitchFamily="18" charset="0"/>
                <a:ea typeface="新細明體" panose="02020500000000000000" pitchFamily="18" charset="-120"/>
                <a:cs typeface="+mn-cs"/>
              </a:rPr>
              <a:t>O</a:t>
            </a:r>
            <a:r>
              <a:rPr kumimoji="0" lang="en-US" altLang="zh-TW" sz="1800" b="0" i="0" u="none" strike="noStrike" kern="1200" cap="none" spc="0" normalizeH="0" baseline="0" noProof="0" dirty="0">
                <a:ln>
                  <a:noFill/>
                </a:ln>
                <a:solidFill>
                  <a:srgbClr val="800080"/>
                </a:solidFill>
                <a:effectLst/>
                <a:uLnTx/>
                <a:uFillTx/>
                <a:latin typeface="Times New Roman" pitchFamily="18" charset="0"/>
                <a:ea typeface="新細明體" panose="02020500000000000000" pitchFamily="18" charset="-120"/>
                <a:cs typeface="+mn-cs"/>
              </a:rPr>
              <a:t>(</a:t>
            </a:r>
            <a:r>
              <a:rPr kumimoji="0" lang="en-US" altLang="zh-TW" sz="1800" b="0" i="1" u="none" strike="noStrike" kern="1200" cap="none" spc="0" normalizeH="0" baseline="0" noProof="0" dirty="0">
                <a:ln>
                  <a:noFill/>
                </a:ln>
                <a:solidFill>
                  <a:srgbClr val="800080"/>
                </a:solidFill>
                <a:effectLst/>
                <a:uLnTx/>
                <a:uFillTx/>
                <a:latin typeface="Times New Roman" pitchFamily="18" charset="0"/>
                <a:ea typeface="新細明體" panose="02020500000000000000" pitchFamily="18" charset="-120"/>
                <a:cs typeface="+mn-cs"/>
              </a:rPr>
              <a:t>n</a:t>
            </a:r>
            <a:r>
              <a:rPr kumimoji="0" lang="en-US" altLang="zh-TW" sz="1800" b="0" i="0" u="none" strike="noStrike" kern="1200" cap="none" spc="0" normalizeH="0" baseline="30000" noProof="0" dirty="0">
                <a:ln>
                  <a:noFill/>
                </a:ln>
                <a:solidFill>
                  <a:srgbClr val="800080"/>
                </a:solidFill>
                <a:effectLst/>
                <a:uLnTx/>
                <a:uFillTx/>
                <a:latin typeface="Times New Roman" pitchFamily="18" charset="0"/>
                <a:ea typeface="新細明體" panose="02020500000000000000" pitchFamily="18" charset="-120"/>
                <a:cs typeface="+mn-cs"/>
              </a:rPr>
              <a:t>2</a:t>
            </a:r>
            <a:r>
              <a:rPr kumimoji="0" lang="en-US" altLang="zh-TW" sz="1800" b="0" i="0" u="none" strike="noStrike" kern="1200" cap="none" spc="0" normalizeH="0" baseline="0" noProof="0" dirty="0">
                <a:ln>
                  <a:noFill/>
                </a:ln>
                <a:solidFill>
                  <a:srgbClr val="800080"/>
                </a:solidFill>
                <a:effectLst/>
                <a:uLnTx/>
                <a:uFillTx/>
                <a:latin typeface="Times New Roman" pitchFamily="18" charset="0"/>
                <a:ea typeface="新細明體" panose="02020500000000000000" pitchFamily="18" charset="-120"/>
                <a:cs typeface="+mn-cs"/>
              </a:rPr>
              <a:t>)</a:t>
            </a:r>
          </a:p>
        </p:txBody>
      </p:sp>
      <p:sp>
        <p:nvSpPr>
          <p:cNvPr id="3" name="Title 2">
            <a:extLst>
              <a:ext uri="{FF2B5EF4-FFF2-40B4-BE49-F238E27FC236}">
                <a16:creationId xmlns:a16="http://schemas.microsoft.com/office/drawing/2014/main" id="{0A64A751-863F-D041-986E-DCE15B201A97}"/>
              </a:ext>
            </a:extLst>
          </p:cNvPr>
          <p:cNvSpPr>
            <a:spLocks noGrp="1"/>
          </p:cNvSpPr>
          <p:nvPr>
            <p:ph type="title"/>
          </p:nvPr>
        </p:nvSpPr>
        <p:spPr/>
        <p:txBody>
          <a:bodyPr/>
          <a:lstStyle/>
          <a:p>
            <a:r>
              <a:rPr lang="en-US" dirty="0"/>
              <a:t>Example: Find the 2D Maximal Points</a:t>
            </a:r>
          </a:p>
        </p:txBody>
      </p:sp>
    </p:spTree>
    <p:extLst>
      <p:ext uri="{BB962C8B-B14F-4D97-AF65-F5344CB8AC3E}">
        <p14:creationId xmlns:p14="http://schemas.microsoft.com/office/powerpoint/2010/main" val="138412986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2CD94-526E-BE46-B812-F8F4675988AB}"/>
              </a:ext>
            </a:extLst>
          </p:cNvPr>
          <p:cNvSpPr>
            <a:spLocks noGrp="1"/>
          </p:cNvSpPr>
          <p:nvPr>
            <p:ph type="title"/>
          </p:nvPr>
        </p:nvSpPr>
        <p:spPr/>
        <p:txBody>
          <a:bodyPr/>
          <a:lstStyle/>
          <a:p>
            <a:pPr algn="ctr"/>
            <a:r>
              <a:rPr lang="en-US" sz="2800" dirty="0"/>
              <a:t>Find 2D Maximal Points using Divide and Conquer</a:t>
            </a:r>
          </a:p>
        </p:txBody>
      </p:sp>
      <p:sp>
        <p:nvSpPr>
          <p:cNvPr id="3" name="Content Placeholder 2">
            <a:extLst>
              <a:ext uri="{FF2B5EF4-FFF2-40B4-BE49-F238E27FC236}">
                <a16:creationId xmlns:a16="http://schemas.microsoft.com/office/drawing/2014/main" id="{DBB80E44-65A8-1742-A892-16DBCB20A99D}"/>
              </a:ext>
            </a:extLst>
          </p:cNvPr>
          <p:cNvSpPr>
            <a:spLocks noGrp="1"/>
          </p:cNvSpPr>
          <p:nvPr>
            <p:ph idx="1"/>
          </p:nvPr>
        </p:nvSpPr>
        <p:spPr/>
        <p:txBody>
          <a:bodyPr>
            <a:normAutofit lnSpcReduction="10000"/>
          </a:bodyPr>
          <a:lstStyle/>
          <a:p>
            <a:pPr marL="1168400" lvl="0" indent="-1168400" algn="just" defTabSz="914400">
              <a:buNone/>
              <a:defRPr/>
            </a:pPr>
            <a:r>
              <a:rPr lang="en-US" altLang="zh-TW" dirty="0">
                <a:solidFill>
                  <a:srgbClr val="0000FF"/>
                </a:solidFill>
                <a:latin typeface="Gill Sans MT"/>
              </a:rPr>
              <a:t>Input:</a:t>
            </a:r>
            <a:r>
              <a:rPr lang="en-US" altLang="zh-TW" dirty="0">
                <a:solidFill>
                  <a:prstClr val="black"/>
                </a:solidFill>
                <a:latin typeface="Gill Sans MT"/>
              </a:rPr>
              <a:t> 	A set S of n planar points (sorted along x).</a:t>
            </a:r>
          </a:p>
          <a:p>
            <a:pPr marL="1168400" lvl="0" indent="-1168400" algn="just" defTabSz="914400">
              <a:buNone/>
              <a:defRPr/>
            </a:pPr>
            <a:r>
              <a:rPr lang="en-US" altLang="zh-TW" dirty="0">
                <a:solidFill>
                  <a:srgbClr val="0000FF"/>
                </a:solidFill>
                <a:latin typeface="Gill Sans MT"/>
              </a:rPr>
              <a:t>Output:</a:t>
            </a:r>
            <a:r>
              <a:rPr lang="en-US" altLang="zh-TW" dirty="0">
                <a:solidFill>
                  <a:prstClr val="black"/>
                </a:solidFill>
                <a:latin typeface="Gill Sans MT"/>
              </a:rPr>
              <a:t> The maximal points of S.</a:t>
            </a:r>
          </a:p>
          <a:p>
            <a:pPr marL="1168400" lvl="0" indent="-1168400" algn="just" defTabSz="914400">
              <a:buNone/>
              <a:defRPr/>
            </a:pPr>
            <a:r>
              <a:rPr lang="en-US" altLang="zh-TW" dirty="0">
                <a:solidFill>
                  <a:srgbClr val="0000FF"/>
                </a:solidFill>
                <a:latin typeface="Gill Sans MT"/>
              </a:rPr>
              <a:t>Step 1:</a:t>
            </a:r>
            <a:r>
              <a:rPr lang="en-US" altLang="zh-TW" dirty="0">
                <a:solidFill>
                  <a:prstClr val="black"/>
                </a:solidFill>
                <a:latin typeface="Gill Sans MT"/>
              </a:rPr>
              <a:t> 	If S contains only one point, return it as the maxima.  Otherwise, find a line L perpendicular to the X-axis which separates S into S</a:t>
            </a:r>
            <a:r>
              <a:rPr lang="en-US" altLang="zh-TW" baseline="-25000" dirty="0">
                <a:solidFill>
                  <a:prstClr val="black"/>
                </a:solidFill>
                <a:latin typeface="Gill Sans MT"/>
              </a:rPr>
              <a:t>L </a:t>
            </a:r>
            <a:r>
              <a:rPr lang="en-US" altLang="zh-TW" dirty="0">
                <a:solidFill>
                  <a:prstClr val="black"/>
                </a:solidFill>
                <a:latin typeface="Gill Sans MT"/>
              </a:rPr>
              <a:t>and S</a:t>
            </a:r>
            <a:r>
              <a:rPr lang="en-US" altLang="zh-TW" baseline="-25000" dirty="0">
                <a:solidFill>
                  <a:prstClr val="black"/>
                </a:solidFill>
                <a:latin typeface="Gill Sans MT"/>
              </a:rPr>
              <a:t>R</a:t>
            </a:r>
            <a:r>
              <a:rPr lang="en-US" altLang="zh-TW" dirty="0">
                <a:solidFill>
                  <a:prstClr val="black"/>
                </a:solidFill>
                <a:latin typeface="Gill Sans MT"/>
              </a:rPr>
              <a:t>, with equal sizes.</a:t>
            </a:r>
          </a:p>
          <a:p>
            <a:pPr marL="1168400" lvl="0" indent="-1168400" algn="just" defTabSz="914400">
              <a:buNone/>
              <a:defRPr/>
            </a:pPr>
            <a:r>
              <a:rPr lang="en-US" altLang="zh-TW" dirty="0">
                <a:solidFill>
                  <a:srgbClr val="0000FF"/>
                </a:solidFill>
                <a:latin typeface="Gill Sans MT"/>
              </a:rPr>
              <a:t>Step 2:</a:t>
            </a:r>
            <a:r>
              <a:rPr lang="en-US" altLang="zh-TW" dirty="0">
                <a:solidFill>
                  <a:prstClr val="black"/>
                </a:solidFill>
                <a:latin typeface="Gill Sans MT"/>
              </a:rPr>
              <a:t> 	Recursively find the maximal points of S</a:t>
            </a:r>
            <a:r>
              <a:rPr lang="en-US" altLang="zh-TW" baseline="-25000" dirty="0">
                <a:solidFill>
                  <a:prstClr val="black"/>
                </a:solidFill>
                <a:latin typeface="Gill Sans MT"/>
              </a:rPr>
              <a:t>L</a:t>
            </a:r>
            <a:r>
              <a:rPr lang="en-US" altLang="zh-TW" dirty="0">
                <a:solidFill>
                  <a:prstClr val="black"/>
                </a:solidFill>
                <a:latin typeface="Gill Sans MT"/>
              </a:rPr>
              <a:t> and S</a:t>
            </a:r>
            <a:r>
              <a:rPr lang="en-US" altLang="zh-TW" baseline="-25000" dirty="0">
                <a:solidFill>
                  <a:prstClr val="black"/>
                </a:solidFill>
                <a:latin typeface="Gill Sans MT"/>
              </a:rPr>
              <a:t>R</a:t>
            </a:r>
            <a:r>
              <a:rPr lang="en-US" altLang="zh-TW" dirty="0">
                <a:solidFill>
                  <a:prstClr val="black"/>
                </a:solidFill>
                <a:latin typeface="Gill Sans MT"/>
              </a:rPr>
              <a:t> .</a:t>
            </a:r>
          </a:p>
          <a:p>
            <a:pPr marL="1168400" lvl="0" indent="-1168400" algn="just" defTabSz="914400">
              <a:buNone/>
              <a:defRPr/>
            </a:pPr>
            <a:r>
              <a:rPr lang="en-US" altLang="zh-TW" dirty="0">
                <a:solidFill>
                  <a:srgbClr val="0000FF"/>
                </a:solidFill>
                <a:latin typeface="Gill Sans MT"/>
              </a:rPr>
              <a:t>Step 3:</a:t>
            </a:r>
            <a:r>
              <a:rPr lang="en-US" altLang="zh-TW" dirty="0">
                <a:solidFill>
                  <a:prstClr val="black"/>
                </a:solidFill>
                <a:latin typeface="Gill Sans MT"/>
              </a:rPr>
              <a:t> 	Find the largest y-value in S</a:t>
            </a:r>
            <a:r>
              <a:rPr lang="en-US" altLang="zh-TW" baseline="-25000" dirty="0">
                <a:solidFill>
                  <a:prstClr val="black"/>
                </a:solidFill>
                <a:latin typeface="Gill Sans MT"/>
              </a:rPr>
              <a:t>R</a:t>
            </a:r>
            <a:r>
              <a:rPr lang="en-US" altLang="zh-TW" dirty="0">
                <a:solidFill>
                  <a:prstClr val="black"/>
                </a:solidFill>
                <a:latin typeface="Gill Sans MT"/>
              </a:rPr>
              <a:t>, denoted as </a:t>
            </a:r>
            <a:r>
              <a:rPr lang="en-US" altLang="zh-TW" dirty="0" err="1">
                <a:solidFill>
                  <a:prstClr val="black"/>
                </a:solidFill>
                <a:latin typeface="Gill Sans MT"/>
              </a:rPr>
              <a:t>y</a:t>
            </a:r>
            <a:r>
              <a:rPr lang="en-US" altLang="zh-TW" baseline="-25000" dirty="0" err="1">
                <a:solidFill>
                  <a:prstClr val="black"/>
                </a:solidFill>
                <a:latin typeface="Gill Sans MT"/>
              </a:rPr>
              <a:t>R</a:t>
            </a:r>
            <a:r>
              <a:rPr lang="en-US" altLang="zh-TW" dirty="0" err="1">
                <a:solidFill>
                  <a:prstClr val="black"/>
                </a:solidFill>
                <a:latin typeface="Gill Sans MT"/>
              </a:rPr>
              <a:t>.</a:t>
            </a:r>
            <a:r>
              <a:rPr lang="en-US" altLang="zh-TW" dirty="0">
                <a:solidFill>
                  <a:prstClr val="black"/>
                </a:solidFill>
                <a:latin typeface="Gill Sans MT"/>
              </a:rPr>
              <a:t> Discard each of the maximal points in S</a:t>
            </a:r>
            <a:r>
              <a:rPr lang="en-US" altLang="zh-TW" baseline="-25000" dirty="0">
                <a:solidFill>
                  <a:prstClr val="black"/>
                </a:solidFill>
                <a:latin typeface="Gill Sans MT"/>
              </a:rPr>
              <a:t>L</a:t>
            </a:r>
            <a:r>
              <a:rPr lang="en-US" altLang="zh-TW" dirty="0">
                <a:solidFill>
                  <a:prstClr val="black"/>
                </a:solidFill>
                <a:latin typeface="Gill Sans MT"/>
              </a:rPr>
              <a:t> if its y-value is less than </a:t>
            </a:r>
            <a:r>
              <a:rPr lang="en-US" altLang="zh-TW" dirty="0" err="1">
                <a:solidFill>
                  <a:prstClr val="black"/>
                </a:solidFill>
                <a:latin typeface="Gill Sans MT"/>
              </a:rPr>
              <a:t>y</a:t>
            </a:r>
            <a:r>
              <a:rPr lang="en-US" altLang="zh-TW" baseline="-25000" dirty="0" err="1">
                <a:solidFill>
                  <a:prstClr val="black"/>
                </a:solidFill>
                <a:latin typeface="Gill Sans MT"/>
              </a:rPr>
              <a:t>R</a:t>
            </a:r>
            <a:r>
              <a:rPr lang="en-US" altLang="zh-TW" dirty="0" err="1">
                <a:solidFill>
                  <a:prstClr val="black"/>
                </a:solidFill>
                <a:latin typeface="Gill Sans MT"/>
              </a:rPr>
              <a:t>.</a:t>
            </a:r>
            <a:endParaRPr lang="en-US" altLang="zh-TW" dirty="0">
              <a:solidFill>
                <a:prstClr val="black"/>
              </a:solidFill>
              <a:latin typeface="Gill Sans MT"/>
            </a:endParaRPr>
          </a:p>
          <a:p>
            <a:pPr marL="1168400" lvl="0" indent="-1168400" algn="just" defTabSz="914400">
              <a:buNone/>
              <a:defRPr/>
            </a:pPr>
            <a:endParaRPr lang="en-US" altLang="zh-TW" dirty="0">
              <a:solidFill>
                <a:prstClr val="black"/>
              </a:solidFill>
              <a:latin typeface="Gill Sans MT"/>
            </a:endParaRPr>
          </a:p>
          <a:p>
            <a:endParaRPr lang="en-US" dirty="0"/>
          </a:p>
        </p:txBody>
      </p:sp>
      <p:sp>
        <p:nvSpPr>
          <p:cNvPr id="4" name="Slide Number Placeholder 3">
            <a:extLst>
              <a:ext uri="{FF2B5EF4-FFF2-40B4-BE49-F238E27FC236}">
                <a16:creationId xmlns:a16="http://schemas.microsoft.com/office/drawing/2014/main" id="{2E998921-7532-FD45-88EF-BE5E7CD2E8FC}"/>
              </a:ext>
            </a:extLst>
          </p:cNvPr>
          <p:cNvSpPr>
            <a:spLocks noGrp="1"/>
          </p:cNvSpPr>
          <p:nvPr>
            <p:ph type="sldNum" sz="quarter" idx="12"/>
          </p:nvPr>
        </p:nvSpPr>
        <p:spPr/>
        <p:txBody>
          <a:bodyPr/>
          <a:lstStyle/>
          <a:p>
            <a:pPr>
              <a:defRPr/>
            </a:pPr>
            <a:fld id="{F1960077-8DEA-41E1-88D1-BFE7E9CCAEDB}" type="slidenum">
              <a:rPr lang="en-US" altLang="zh-TW" smtClean="0"/>
              <a:pPr>
                <a:defRPr/>
              </a:pPr>
              <a:t>39</a:t>
            </a:fld>
            <a:endParaRPr lang="en-US" altLang="zh-TW"/>
          </a:p>
        </p:txBody>
      </p:sp>
    </p:spTree>
    <p:extLst>
      <p:ext uri="{BB962C8B-B14F-4D97-AF65-F5344CB8AC3E}">
        <p14:creationId xmlns:p14="http://schemas.microsoft.com/office/powerpoint/2010/main" val="3733640597"/>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投影片編號版面配置區 5"/>
          <p:cNvSpPr>
            <a:spLocks noGrp="1"/>
          </p:cNvSpPr>
          <p:nvPr>
            <p:ph type="sldNum" sz="quarter" idx="12"/>
          </p:nvPr>
        </p:nvSpPr>
        <p:spPr>
          <a:noFill/>
        </p:spPr>
        <p:txBody>
          <a:bodyPr/>
          <a:lstStyle/>
          <a:p>
            <a:fld id="{A8455D9E-1031-4BDD-85C8-B1A4E9209B28}" type="slidenum">
              <a:rPr lang="en-US" altLang="zh-TW" smtClean="0"/>
              <a:pPr/>
              <a:t>4</a:t>
            </a:fld>
            <a:endParaRPr lang="en-US" altLang="zh-TW"/>
          </a:p>
        </p:txBody>
      </p:sp>
      <p:sp>
        <p:nvSpPr>
          <p:cNvPr id="2" name="Content Placeholder 1">
            <a:extLst>
              <a:ext uri="{FF2B5EF4-FFF2-40B4-BE49-F238E27FC236}">
                <a16:creationId xmlns:a16="http://schemas.microsoft.com/office/drawing/2014/main" id="{F256B4D2-ACB1-624D-AC17-D67B52222656}"/>
              </a:ext>
            </a:extLst>
          </p:cNvPr>
          <p:cNvSpPr>
            <a:spLocks noGrp="1"/>
          </p:cNvSpPr>
          <p:nvPr>
            <p:ph idx="1"/>
          </p:nvPr>
        </p:nvSpPr>
        <p:spPr>
          <a:xfrm>
            <a:off x="457200" y="1749078"/>
            <a:ext cx="8229600" cy="3037668"/>
          </a:xfrm>
        </p:spPr>
        <p:txBody>
          <a:bodyPr>
            <a:normAutofit/>
          </a:bodyPr>
          <a:lstStyle/>
          <a:p>
            <a:pPr marL="0" indent="0">
              <a:buNone/>
            </a:pPr>
            <a:r>
              <a:rPr lang="en-US" sz="4800" b="1" i="1" strike="sngStrike" dirty="0"/>
              <a:t>Advanced</a:t>
            </a:r>
            <a:r>
              <a:rPr lang="en-US" sz="4800" b="1" i="1" dirty="0"/>
              <a:t> Applied Programming for Computer Design Problems</a:t>
            </a:r>
          </a:p>
        </p:txBody>
      </p:sp>
      <p:sp>
        <p:nvSpPr>
          <p:cNvPr id="4" name="TextBox 3">
            <a:extLst>
              <a:ext uri="{FF2B5EF4-FFF2-40B4-BE49-F238E27FC236}">
                <a16:creationId xmlns:a16="http://schemas.microsoft.com/office/drawing/2014/main" id="{F824C36D-BA52-5242-9F32-81943AC810C0}"/>
              </a:ext>
            </a:extLst>
          </p:cNvPr>
          <p:cNvSpPr txBox="1"/>
          <p:nvPr/>
        </p:nvSpPr>
        <p:spPr>
          <a:xfrm>
            <a:off x="457200" y="4580570"/>
            <a:ext cx="8138160" cy="523220"/>
          </a:xfrm>
          <a:prstGeom prst="rect">
            <a:avLst/>
          </a:prstGeom>
          <a:noFill/>
        </p:spPr>
        <p:txBody>
          <a:bodyPr wrap="square" rtlCol="0">
            <a:spAutoFit/>
          </a:bodyPr>
          <a:lstStyle/>
          <a:p>
            <a:r>
              <a:rPr lang="en-US" sz="2800" b="1" i="1" dirty="0">
                <a:solidFill>
                  <a:srgbClr val="FF0000"/>
                </a:solidFill>
              </a:rPr>
              <a:t>More information can be found in lecture 1</a:t>
            </a:r>
          </a:p>
        </p:txBody>
      </p:sp>
    </p:spTree>
    <p:extLst>
      <p:ext uri="{BB962C8B-B14F-4D97-AF65-F5344CB8AC3E}">
        <p14:creationId xmlns:p14="http://schemas.microsoft.com/office/powerpoint/2010/main" val="3567192647"/>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內容版面配置區 2"/>
          <p:cNvSpPr>
            <a:spLocks noGrp="1"/>
          </p:cNvSpPr>
          <p:nvPr>
            <p:ph idx="1"/>
          </p:nvPr>
        </p:nvSpPr>
        <p:spPr/>
        <p:txBody>
          <a:bodyPr>
            <a:normAutofit/>
          </a:bodyPr>
          <a:lstStyle/>
          <a:p>
            <a:r>
              <a:rPr lang="en-US" altLang="zh-TW" sz="2400" dirty="0"/>
              <a:t>Step 1</a:t>
            </a:r>
            <a:endParaRPr lang="en-US" altLang="zh-TW" sz="2000" dirty="0">
              <a:solidFill>
                <a:schemeClr val="accent5">
                  <a:lumMod val="75000"/>
                </a:schemeClr>
              </a:solidFill>
              <a:effectLst>
                <a:outerShdw blurRad="38100" dist="38100" dir="2700000" algn="tl">
                  <a:srgbClr val="000000">
                    <a:alpha val="43137"/>
                  </a:srgbClr>
                </a:outerShdw>
              </a:effectLst>
            </a:endParaRPr>
          </a:p>
        </p:txBody>
      </p:sp>
      <p:sp>
        <p:nvSpPr>
          <p:cNvPr id="52" name="Rectangle 35"/>
          <p:cNvSpPr>
            <a:spLocks noChangeArrowheads="1"/>
          </p:cNvSpPr>
          <p:nvPr/>
        </p:nvSpPr>
        <p:spPr bwMode="auto">
          <a:xfrm>
            <a:off x="582642" y="2571744"/>
            <a:ext cx="3275012" cy="3162300"/>
          </a:xfrm>
          <a:prstGeom prst="rect">
            <a:avLst/>
          </a:prstGeom>
          <a:noFill/>
          <a:ln w="38100" algn="ctr">
            <a:solidFill>
              <a:srgbClr val="FF3300"/>
            </a:solidFill>
            <a:prstDash val="dash"/>
            <a:miter lim="800000"/>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3" name="Text Box 36"/>
          <p:cNvSpPr txBox="1">
            <a:spLocks noChangeArrowheads="1"/>
          </p:cNvSpPr>
          <p:nvPr/>
        </p:nvSpPr>
        <p:spPr bwMode="auto">
          <a:xfrm>
            <a:off x="2108229" y="4833932"/>
            <a:ext cx="849313" cy="360362"/>
          </a:xfrm>
          <a:prstGeom prst="rect">
            <a:avLst/>
          </a:prstGeom>
          <a:noFill/>
          <a:ln w="9525" algn="ctr">
            <a:noFill/>
            <a:miter lim="800000"/>
            <a:headEnd/>
            <a:tailEnd/>
          </a:ln>
          <a:effectLst/>
        </p:spPr>
        <p:txBody>
          <a:bodyPr lIns="0" tIns="0" rIns="0" bIns="0"/>
          <a:lstStyle/>
          <a:p>
            <a:pPr marL="342900" marR="0" lvl="0" indent="-342900" algn="l" defTabSz="914400" rtl="0" eaLnBrk="1" fontAlgn="auto" latinLnBrk="0" hangingPunct="1">
              <a:lnSpc>
                <a:spcPct val="100000"/>
              </a:lnSpc>
              <a:spcBef>
                <a:spcPct val="20000"/>
              </a:spcBef>
              <a:spcAft>
                <a:spcPts val="0"/>
              </a:spcAft>
              <a:buClr>
                <a:srgbClr val="0000FF"/>
              </a:buClr>
              <a:buSzTx/>
              <a:buFont typeface="Wingdings" pitchFamily="2" charset="2"/>
              <a:buNone/>
              <a:tabLst/>
              <a:defRPr/>
            </a:pPr>
            <a:r>
              <a:rPr kumimoji="0" lang="en-US" altLang="zh-TW"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rPr>
              <a:t>maxima</a:t>
            </a:r>
            <a:endParaRPr kumimoji="0" lang="en-US" altLang="zh-TW" sz="180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MT"/>
              <a:ea typeface="Dotum" pitchFamily="34" charset="-127"/>
              <a:cs typeface="+mn-cs"/>
            </a:endParaRPr>
          </a:p>
        </p:txBody>
      </p:sp>
      <p:sp>
        <p:nvSpPr>
          <p:cNvPr id="54" name="Rectangle 38"/>
          <p:cNvSpPr>
            <a:spLocks noChangeArrowheads="1"/>
          </p:cNvSpPr>
          <p:nvPr/>
        </p:nvSpPr>
        <p:spPr bwMode="auto">
          <a:xfrm>
            <a:off x="3857654" y="2571744"/>
            <a:ext cx="4929188" cy="3162300"/>
          </a:xfrm>
          <a:prstGeom prst="rect">
            <a:avLst/>
          </a:prstGeom>
          <a:noFill/>
          <a:ln w="38100" algn="ctr">
            <a:solidFill>
              <a:srgbClr val="FF3300"/>
            </a:solidFill>
            <a:prstDash val="dash"/>
            <a:miter lim="800000"/>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5" name="Text Box 41"/>
          <p:cNvSpPr txBox="1">
            <a:spLocks noChangeArrowheads="1"/>
          </p:cNvSpPr>
          <p:nvPr/>
        </p:nvSpPr>
        <p:spPr bwMode="auto">
          <a:xfrm>
            <a:off x="596929" y="2647944"/>
            <a:ext cx="2433638" cy="576263"/>
          </a:xfrm>
          <a:prstGeom prst="rect">
            <a:avLst/>
          </a:prstGeom>
          <a:noFill/>
          <a:ln w="9525" algn="ctr">
            <a:noFill/>
            <a:miter lim="800000"/>
            <a:headEnd/>
            <a:tailEnd/>
          </a:ln>
          <a:effectLst/>
        </p:spPr>
        <p:txBody>
          <a:bodyPr/>
          <a:lstStyle/>
          <a:p>
            <a:pPr marL="342900" marR="0" lvl="0" indent="-342900" algn="l" defTabSz="914400" rtl="0" eaLnBrk="1" fontAlgn="auto" latinLnBrk="0" hangingPunct="1">
              <a:lnSpc>
                <a:spcPct val="100000"/>
              </a:lnSpc>
              <a:spcBef>
                <a:spcPct val="20000"/>
              </a:spcBef>
              <a:spcAft>
                <a:spcPts val="0"/>
              </a:spcAft>
              <a:buClr>
                <a:srgbClr val="0000FF"/>
              </a:buClr>
              <a:buSzTx/>
              <a:buFont typeface="Wingdings" pitchFamily="2" charset="2"/>
              <a:buNone/>
              <a:tabLst/>
              <a:defRPr/>
            </a:pPr>
            <a:r>
              <a:rPr kumimoji="0" lang="en-US" altLang="zh-TW" sz="24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rPr>
              <a:t>If only one point</a:t>
            </a:r>
            <a:endParaRPr kumimoji="0" lang="en-US" altLang="zh-TW" sz="240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MT"/>
              <a:ea typeface="Dotum" pitchFamily="34" charset="-127"/>
              <a:cs typeface="+mn-cs"/>
            </a:endParaRPr>
          </a:p>
        </p:txBody>
      </p:sp>
      <p:sp>
        <p:nvSpPr>
          <p:cNvPr id="56" name="Text Box 42"/>
          <p:cNvSpPr txBox="1">
            <a:spLocks noChangeArrowheads="1"/>
          </p:cNvSpPr>
          <p:nvPr/>
        </p:nvSpPr>
        <p:spPr bwMode="auto">
          <a:xfrm>
            <a:off x="3857654" y="2647944"/>
            <a:ext cx="1235075" cy="385763"/>
          </a:xfrm>
          <a:prstGeom prst="rect">
            <a:avLst/>
          </a:prstGeom>
          <a:noFill/>
          <a:ln w="9525" algn="ctr">
            <a:noFill/>
            <a:miter lim="800000"/>
            <a:headEnd/>
            <a:tailEnd/>
          </a:ln>
          <a:effectLst/>
        </p:spPr>
        <p:txBody>
          <a:bodyPr/>
          <a:lstStyle/>
          <a:p>
            <a:pPr marL="342900" marR="0" lvl="0" indent="-342900" algn="l" defTabSz="914400" rtl="0" eaLnBrk="1" fontAlgn="auto" latinLnBrk="0" hangingPunct="1">
              <a:lnSpc>
                <a:spcPct val="100000"/>
              </a:lnSpc>
              <a:spcBef>
                <a:spcPct val="20000"/>
              </a:spcBef>
              <a:spcAft>
                <a:spcPts val="0"/>
              </a:spcAft>
              <a:buClr>
                <a:srgbClr val="0000FF"/>
              </a:buClr>
              <a:buSzTx/>
              <a:buFont typeface="Wingdings" pitchFamily="2" charset="2"/>
              <a:buNone/>
              <a:tabLst/>
              <a:defRPr/>
            </a:pPr>
            <a:r>
              <a:rPr kumimoji="0" lang="en-US" altLang="zh-TW" sz="24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rPr>
              <a:t>else</a:t>
            </a:r>
            <a:endParaRPr kumimoji="0" lang="en-US" altLang="zh-TW" sz="240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MT"/>
              <a:ea typeface="Dotum" pitchFamily="34" charset="-127"/>
              <a:cs typeface="+mn-cs"/>
            </a:endParaRPr>
          </a:p>
        </p:txBody>
      </p:sp>
      <p:grpSp>
        <p:nvGrpSpPr>
          <p:cNvPr id="57" name="Group 73"/>
          <p:cNvGrpSpPr>
            <a:grpSpLocks/>
          </p:cNvGrpSpPr>
          <p:nvPr/>
        </p:nvGrpSpPr>
        <p:grpSpPr bwMode="auto">
          <a:xfrm>
            <a:off x="725517" y="3070219"/>
            <a:ext cx="2916237" cy="2592388"/>
            <a:chOff x="521" y="2092"/>
            <a:chExt cx="1837" cy="1633"/>
          </a:xfrm>
        </p:grpSpPr>
        <p:grpSp>
          <p:nvGrpSpPr>
            <p:cNvPr id="58" name="Group 72"/>
            <p:cNvGrpSpPr>
              <a:grpSpLocks/>
            </p:cNvGrpSpPr>
            <p:nvPr/>
          </p:nvGrpSpPr>
          <p:grpSpPr bwMode="auto">
            <a:xfrm>
              <a:off x="521" y="2092"/>
              <a:ext cx="1837" cy="1633"/>
              <a:chOff x="521" y="2092"/>
              <a:chExt cx="1837" cy="1633"/>
            </a:xfrm>
          </p:grpSpPr>
          <p:sp>
            <p:nvSpPr>
              <p:cNvPr id="60" name="Line 43"/>
              <p:cNvSpPr>
                <a:spLocks noChangeShapeType="1"/>
              </p:cNvSpPr>
              <p:nvPr/>
            </p:nvSpPr>
            <p:spPr bwMode="auto">
              <a:xfrm>
                <a:off x="612" y="2273"/>
                <a:ext cx="1" cy="1452"/>
              </a:xfrm>
              <a:prstGeom prst="line">
                <a:avLst/>
              </a:prstGeom>
              <a:noFill/>
              <a:ln w="19050" cap="rnd">
                <a:solidFill>
                  <a:schemeClr val="tx1"/>
                </a:solidFill>
                <a:round/>
                <a:headEnd type="triangle" w="med"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1" name="Line 44"/>
              <p:cNvSpPr>
                <a:spLocks noChangeShapeType="1"/>
              </p:cNvSpPr>
              <p:nvPr/>
            </p:nvSpPr>
            <p:spPr bwMode="auto">
              <a:xfrm>
                <a:off x="521" y="3628"/>
                <a:ext cx="1745" cy="0"/>
              </a:xfrm>
              <a:prstGeom prst="line">
                <a:avLst/>
              </a:prstGeom>
              <a:noFill/>
              <a:ln w="19050" cap="rnd">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2" name="Rectangle 45"/>
              <p:cNvSpPr>
                <a:spLocks noChangeArrowheads="1"/>
              </p:cNvSpPr>
              <p:nvPr/>
            </p:nvSpPr>
            <p:spPr bwMode="auto">
              <a:xfrm>
                <a:off x="2273" y="3548"/>
                <a:ext cx="85" cy="154"/>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a:ln>
                      <a:noFill/>
                    </a:ln>
                    <a:solidFill>
                      <a:prstClr val="black"/>
                    </a:solidFill>
                    <a:effectLst/>
                    <a:uLnTx/>
                    <a:uFillTx/>
                    <a:latin typeface="Arial" charset="0"/>
                    <a:ea typeface="新細明體" panose="02020500000000000000" pitchFamily="18" charset="-120"/>
                    <a:cs typeface="+mn-cs"/>
                  </a:rPr>
                  <a:t>X</a:t>
                </a:r>
                <a:endParaRPr kumimoji="0" lang="en-US" altLang="zh-TW" sz="1600" b="1"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3" name="Rectangle 46"/>
              <p:cNvSpPr>
                <a:spLocks noChangeArrowheads="1"/>
              </p:cNvSpPr>
              <p:nvPr/>
            </p:nvSpPr>
            <p:spPr bwMode="auto">
              <a:xfrm>
                <a:off x="567" y="2092"/>
                <a:ext cx="85" cy="154"/>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a:ln>
                      <a:noFill/>
                    </a:ln>
                    <a:solidFill>
                      <a:prstClr val="black"/>
                    </a:solidFill>
                    <a:effectLst/>
                    <a:uLnTx/>
                    <a:uFillTx/>
                    <a:latin typeface="Arial" charset="0"/>
                    <a:ea typeface="新細明體" panose="02020500000000000000" pitchFamily="18" charset="-120"/>
                    <a:cs typeface="+mn-cs"/>
                  </a:rPr>
                  <a:t>Y</a:t>
                </a:r>
                <a:endParaRPr kumimoji="0" lang="en-US" altLang="zh-TW" sz="1600" b="1"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pSp>
        <p:sp>
          <p:nvSpPr>
            <p:cNvPr id="59" name="Oval 47"/>
            <p:cNvSpPr>
              <a:spLocks noChangeArrowheads="1"/>
            </p:cNvSpPr>
            <p:nvPr/>
          </p:nvSpPr>
          <p:spPr bwMode="auto">
            <a:xfrm>
              <a:off x="1338" y="2818"/>
              <a:ext cx="68" cy="68"/>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pSp>
      <p:sp>
        <p:nvSpPr>
          <p:cNvPr id="64" name="Line 48"/>
          <p:cNvSpPr>
            <a:spLocks noChangeShapeType="1"/>
          </p:cNvSpPr>
          <p:nvPr/>
        </p:nvSpPr>
        <p:spPr bwMode="auto">
          <a:xfrm>
            <a:off x="2130454" y="4402132"/>
            <a:ext cx="107950" cy="396875"/>
          </a:xfrm>
          <a:prstGeom prst="line">
            <a:avLst/>
          </a:prstGeom>
          <a:noFill/>
          <a:ln w="28575">
            <a:solidFill>
              <a:schemeClr val="tx1"/>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5" name="Line 68"/>
          <p:cNvSpPr>
            <a:spLocks noChangeShapeType="1"/>
          </p:cNvSpPr>
          <p:nvPr/>
        </p:nvSpPr>
        <p:spPr bwMode="auto">
          <a:xfrm>
            <a:off x="6226204" y="3394069"/>
            <a:ext cx="0" cy="2114550"/>
          </a:xfrm>
          <a:prstGeom prst="line">
            <a:avLst/>
          </a:prstGeom>
          <a:noFill/>
          <a:ln w="28575">
            <a:solidFill>
              <a:srgbClr val="FF3300"/>
            </a:solidFill>
            <a:round/>
            <a:headEn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pSp>
        <p:nvGrpSpPr>
          <p:cNvPr id="66" name="Group 74"/>
          <p:cNvGrpSpPr>
            <a:grpSpLocks/>
          </p:cNvGrpSpPr>
          <p:nvPr/>
        </p:nvGrpSpPr>
        <p:grpSpPr bwMode="auto">
          <a:xfrm>
            <a:off x="3932267" y="3070219"/>
            <a:ext cx="4751387" cy="2592388"/>
            <a:chOff x="2541" y="2092"/>
            <a:chExt cx="2993" cy="1633"/>
          </a:xfrm>
        </p:grpSpPr>
        <p:sp>
          <p:nvSpPr>
            <p:cNvPr id="67" name="Rectangle 70"/>
            <p:cNvSpPr>
              <a:spLocks noChangeArrowheads="1"/>
            </p:cNvSpPr>
            <p:nvPr/>
          </p:nvSpPr>
          <p:spPr bwMode="auto">
            <a:xfrm>
              <a:off x="2608" y="2092"/>
              <a:ext cx="85" cy="154"/>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a:ln>
                    <a:noFill/>
                  </a:ln>
                  <a:solidFill>
                    <a:prstClr val="black"/>
                  </a:solidFill>
                  <a:effectLst/>
                  <a:uLnTx/>
                  <a:uFillTx/>
                  <a:latin typeface="Arial" charset="0"/>
                  <a:ea typeface="新細明體" panose="02020500000000000000" pitchFamily="18" charset="-120"/>
                  <a:cs typeface="+mn-cs"/>
                </a:rPr>
                <a:t>Y</a:t>
              </a:r>
              <a:endParaRPr kumimoji="0" lang="en-US" altLang="zh-TW" sz="1600" b="1"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8" name="Line 51"/>
            <p:cNvSpPr>
              <a:spLocks noChangeShapeType="1"/>
            </p:cNvSpPr>
            <p:nvPr/>
          </p:nvSpPr>
          <p:spPr bwMode="auto">
            <a:xfrm>
              <a:off x="2541" y="3628"/>
              <a:ext cx="2879" cy="6"/>
            </a:xfrm>
            <a:prstGeom prst="line">
              <a:avLst/>
            </a:prstGeom>
            <a:noFill/>
            <a:ln w="19050" cap="rnd">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9" name="Rectangle 52"/>
            <p:cNvSpPr>
              <a:spLocks noChangeArrowheads="1"/>
            </p:cNvSpPr>
            <p:nvPr/>
          </p:nvSpPr>
          <p:spPr bwMode="auto">
            <a:xfrm>
              <a:off x="5449" y="3551"/>
              <a:ext cx="85" cy="154"/>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a:ln>
                    <a:noFill/>
                  </a:ln>
                  <a:solidFill>
                    <a:prstClr val="black"/>
                  </a:solidFill>
                  <a:effectLst/>
                  <a:uLnTx/>
                  <a:uFillTx/>
                  <a:latin typeface="Arial" charset="0"/>
                  <a:ea typeface="新細明體" panose="02020500000000000000" pitchFamily="18" charset="-120"/>
                  <a:cs typeface="+mn-cs"/>
                </a:rPr>
                <a:t>X</a:t>
              </a:r>
              <a:endParaRPr kumimoji="0" lang="en-US" altLang="zh-TW" sz="1600" b="1"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0" name="Oval 54"/>
            <p:cNvSpPr>
              <a:spLocks noChangeArrowheads="1"/>
            </p:cNvSpPr>
            <p:nvPr/>
          </p:nvSpPr>
          <p:spPr bwMode="auto">
            <a:xfrm>
              <a:off x="3357" y="3446"/>
              <a:ext cx="68" cy="68"/>
            </a:xfrm>
            <a:prstGeom prst="ellipse">
              <a:avLst/>
            </a:prstGeom>
            <a:solidFill>
              <a:srgbClr val="0000FF"/>
            </a:solidFill>
            <a:ln w="0">
              <a:solidFill>
                <a:srgbClr val="0000FF"/>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1" name="Oval 55"/>
            <p:cNvSpPr>
              <a:spLocks noChangeArrowheads="1"/>
            </p:cNvSpPr>
            <p:nvPr/>
          </p:nvSpPr>
          <p:spPr bwMode="auto">
            <a:xfrm>
              <a:off x="2881" y="3378"/>
              <a:ext cx="68" cy="68"/>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2" name="Oval 56"/>
            <p:cNvSpPr>
              <a:spLocks noChangeArrowheads="1"/>
            </p:cNvSpPr>
            <p:nvPr/>
          </p:nvSpPr>
          <p:spPr bwMode="auto">
            <a:xfrm>
              <a:off x="2994" y="3220"/>
              <a:ext cx="68" cy="68"/>
            </a:xfrm>
            <a:prstGeom prst="ellipse">
              <a:avLst/>
            </a:prstGeom>
            <a:solidFill>
              <a:srgbClr val="0000FF"/>
            </a:solidFill>
            <a:ln w="0">
              <a:solidFill>
                <a:srgbClr val="0000FF"/>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3" name="Oval 57"/>
            <p:cNvSpPr>
              <a:spLocks noChangeArrowheads="1"/>
            </p:cNvSpPr>
            <p:nvPr/>
          </p:nvSpPr>
          <p:spPr bwMode="auto">
            <a:xfrm>
              <a:off x="3425" y="2970"/>
              <a:ext cx="68" cy="68"/>
            </a:xfrm>
            <a:prstGeom prst="ellipse">
              <a:avLst/>
            </a:prstGeom>
            <a:solidFill>
              <a:srgbClr val="0000FF"/>
            </a:solidFill>
            <a:ln w="0">
              <a:solidFill>
                <a:srgbClr val="0000FF"/>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4" name="Oval 58"/>
            <p:cNvSpPr>
              <a:spLocks noChangeArrowheads="1"/>
            </p:cNvSpPr>
            <p:nvPr/>
          </p:nvSpPr>
          <p:spPr bwMode="auto">
            <a:xfrm>
              <a:off x="3221" y="2403"/>
              <a:ext cx="68" cy="68"/>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5" name="Oval 59"/>
            <p:cNvSpPr>
              <a:spLocks noChangeArrowheads="1"/>
            </p:cNvSpPr>
            <p:nvPr/>
          </p:nvSpPr>
          <p:spPr bwMode="auto">
            <a:xfrm>
              <a:off x="3765" y="3061"/>
              <a:ext cx="68" cy="68"/>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6" name="Oval 60"/>
            <p:cNvSpPr>
              <a:spLocks noChangeArrowheads="1"/>
            </p:cNvSpPr>
            <p:nvPr/>
          </p:nvSpPr>
          <p:spPr bwMode="auto">
            <a:xfrm>
              <a:off x="4128" y="3175"/>
              <a:ext cx="68" cy="68"/>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7" name="Oval 61"/>
            <p:cNvSpPr>
              <a:spLocks noChangeArrowheads="1"/>
            </p:cNvSpPr>
            <p:nvPr/>
          </p:nvSpPr>
          <p:spPr bwMode="auto">
            <a:xfrm>
              <a:off x="4491" y="3152"/>
              <a:ext cx="68" cy="68"/>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8" name="Oval 62"/>
            <p:cNvSpPr>
              <a:spLocks noChangeArrowheads="1"/>
            </p:cNvSpPr>
            <p:nvPr/>
          </p:nvSpPr>
          <p:spPr bwMode="auto">
            <a:xfrm>
              <a:off x="4401" y="3333"/>
              <a:ext cx="68" cy="68"/>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9" name="Oval 63"/>
            <p:cNvSpPr>
              <a:spLocks noChangeArrowheads="1"/>
            </p:cNvSpPr>
            <p:nvPr/>
          </p:nvSpPr>
          <p:spPr bwMode="auto">
            <a:xfrm>
              <a:off x="4673" y="3333"/>
              <a:ext cx="68" cy="68"/>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0" name="Oval 64"/>
            <p:cNvSpPr>
              <a:spLocks noChangeArrowheads="1"/>
            </p:cNvSpPr>
            <p:nvPr/>
          </p:nvSpPr>
          <p:spPr bwMode="auto">
            <a:xfrm>
              <a:off x="3652" y="2675"/>
              <a:ext cx="68" cy="68"/>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1" name="Oval 65"/>
            <p:cNvSpPr>
              <a:spLocks noChangeArrowheads="1"/>
            </p:cNvSpPr>
            <p:nvPr/>
          </p:nvSpPr>
          <p:spPr bwMode="auto">
            <a:xfrm>
              <a:off x="4287" y="2902"/>
              <a:ext cx="68" cy="68"/>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2" name="Oval 66"/>
            <p:cNvSpPr>
              <a:spLocks noChangeArrowheads="1"/>
            </p:cNvSpPr>
            <p:nvPr/>
          </p:nvSpPr>
          <p:spPr bwMode="auto">
            <a:xfrm>
              <a:off x="4763" y="3061"/>
              <a:ext cx="68" cy="68"/>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3" name="Oval 67"/>
            <p:cNvSpPr>
              <a:spLocks noChangeArrowheads="1"/>
            </p:cNvSpPr>
            <p:nvPr/>
          </p:nvSpPr>
          <p:spPr bwMode="auto">
            <a:xfrm>
              <a:off x="4990" y="3242"/>
              <a:ext cx="68" cy="68"/>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4" name="Line 69"/>
            <p:cNvSpPr>
              <a:spLocks noChangeShapeType="1"/>
            </p:cNvSpPr>
            <p:nvPr/>
          </p:nvSpPr>
          <p:spPr bwMode="auto">
            <a:xfrm>
              <a:off x="2653" y="2273"/>
              <a:ext cx="1" cy="1452"/>
            </a:xfrm>
            <a:prstGeom prst="line">
              <a:avLst/>
            </a:prstGeom>
            <a:noFill/>
            <a:ln w="19050" cap="rnd">
              <a:solidFill>
                <a:schemeClr val="tx1"/>
              </a:solidFill>
              <a:round/>
              <a:headEnd type="triangle" w="med"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pSp>
      <p:sp>
        <p:nvSpPr>
          <p:cNvPr id="85" name="Rectangle 71"/>
          <p:cNvSpPr>
            <a:spLocks noChangeArrowheads="1"/>
          </p:cNvSpPr>
          <p:nvPr/>
        </p:nvSpPr>
        <p:spPr bwMode="auto">
          <a:xfrm>
            <a:off x="6167467" y="3141657"/>
            <a:ext cx="123825" cy="244475"/>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a:ln>
                  <a:noFill/>
                </a:ln>
                <a:solidFill>
                  <a:srgbClr val="FF3300"/>
                </a:solidFill>
                <a:effectLst/>
                <a:uLnTx/>
                <a:uFillTx/>
                <a:latin typeface="Arial" charset="0"/>
                <a:ea typeface="新細明體" panose="02020500000000000000" pitchFamily="18" charset="-120"/>
                <a:cs typeface="+mn-cs"/>
              </a:rPr>
              <a:t>L</a:t>
            </a:r>
            <a:endParaRPr kumimoji="0" lang="en-US" altLang="zh-TW" sz="1600" b="1" i="0" u="none" strike="noStrike" kern="1200" cap="none" spc="0" normalizeH="0" baseline="0" noProof="0">
              <a:ln>
                <a:noFill/>
              </a:ln>
              <a:solidFill>
                <a:srgbClr val="FF3300"/>
              </a:solidFill>
              <a:effectLst/>
              <a:uLnTx/>
              <a:uFillTx/>
              <a:latin typeface="Gill Sans MT"/>
              <a:ea typeface="新細明體" panose="02020500000000000000" pitchFamily="18" charset="-120"/>
              <a:cs typeface="+mn-cs"/>
            </a:endParaRPr>
          </a:p>
        </p:txBody>
      </p:sp>
      <p:sp>
        <p:nvSpPr>
          <p:cNvPr id="86" name="Rectangle 75"/>
          <p:cNvSpPr>
            <a:spLocks noChangeArrowheads="1"/>
          </p:cNvSpPr>
          <p:nvPr/>
        </p:nvSpPr>
        <p:spPr bwMode="auto">
          <a:xfrm>
            <a:off x="4325967" y="3394069"/>
            <a:ext cx="1800225" cy="2016125"/>
          </a:xfrm>
          <a:prstGeom prst="rect">
            <a:avLst/>
          </a:prstGeom>
          <a:noFill/>
          <a:ln w="28575" algn="ctr">
            <a:solidFill>
              <a:schemeClr val="hlink"/>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7" name="Rectangle 76"/>
          <p:cNvSpPr>
            <a:spLocks noChangeArrowheads="1"/>
          </p:cNvSpPr>
          <p:nvPr/>
        </p:nvSpPr>
        <p:spPr bwMode="auto">
          <a:xfrm>
            <a:off x="6307167" y="3394069"/>
            <a:ext cx="1800225" cy="2016125"/>
          </a:xfrm>
          <a:prstGeom prst="rect">
            <a:avLst/>
          </a:prstGeom>
          <a:noFill/>
          <a:ln w="28575" algn="ctr">
            <a:solidFill>
              <a:schemeClr val="hlink"/>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8" name="Rectangle 77"/>
          <p:cNvSpPr>
            <a:spLocks noChangeArrowheads="1"/>
          </p:cNvSpPr>
          <p:nvPr/>
        </p:nvSpPr>
        <p:spPr bwMode="auto">
          <a:xfrm>
            <a:off x="4351367" y="3430582"/>
            <a:ext cx="220662" cy="244475"/>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a:ln>
                  <a:noFill/>
                </a:ln>
                <a:solidFill>
                  <a:srgbClr val="0000FF"/>
                </a:solidFill>
                <a:effectLst/>
                <a:uLnTx/>
                <a:uFillTx/>
                <a:latin typeface="Arial" charset="0"/>
                <a:ea typeface="新細明體" panose="02020500000000000000" pitchFamily="18" charset="-120"/>
                <a:cs typeface="+mn-cs"/>
              </a:rPr>
              <a:t>S</a:t>
            </a:r>
            <a:r>
              <a:rPr kumimoji="0" lang="en-US" altLang="zh-TW" sz="1600" b="1" i="0" u="none" strike="noStrike" kern="1200" cap="none" spc="0" normalizeH="0" baseline="-25000" noProof="0">
                <a:ln>
                  <a:noFill/>
                </a:ln>
                <a:solidFill>
                  <a:srgbClr val="0000FF"/>
                </a:solidFill>
                <a:effectLst/>
                <a:uLnTx/>
                <a:uFillTx/>
                <a:latin typeface="Arial" charset="0"/>
                <a:ea typeface="新細明體" panose="02020500000000000000" pitchFamily="18" charset="-120"/>
                <a:cs typeface="+mn-cs"/>
              </a:rPr>
              <a:t>L</a:t>
            </a:r>
            <a:endParaRPr kumimoji="0" lang="en-US" altLang="zh-TW" sz="1600" b="1" i="0" u="none" strike="noStrike" kern="1200" cap="none" spc="0" normalizeH="0" baseline="-25000" noProof="0">
              <a:ln>
                <a:noFill/>
              </a:ln>
              <a:solidFill>
                <a:srgbClr val="0000FF"/>
              </a:solidFill>
              <a:effectLst/>
              <a:uLnTx/>
              <a:uFillTx/>
              <a:latin typeface="Gill Sans MT"/>
              <a:ea typeface="新細明體" panose="02020500000000000000" pitchFamily="18" charset="-120"/>
              <a:cs typeface="+mn-cs"/>
            </a:endParaRPr>
          </a:p>
        </p:txBody>
      </p:sp>
      <p:sp>
        <p:nvSpPr>
          <p:cNvPr id="89" name="Rectangle 78"/>
          <p:cNvSpPr>
            <a:spLocks noChangeArrowheads="1"/>
          </p:cNvSpPr>
          <p:nvPr/>
        </p:nvSpPr>
        <p:spPr bwMode="auto">
          <a:xfrm>
            <a:off x="7797829" y="3430582"/>
            <a:ext cx="236538" cy="244475"/>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a:ln>
                  <a:noFill/>
                </a:ln>
                <a:solidFill>
                  <a:srgbClr val="0000FF"/>
                </a:solidFill>
                <a:effectLst/>
                <a:uLnTx/>
                <a:uFillTx/>
                <a:latin typeface="Arial" charset="0"/>
                <a:ea typeface="新細明體" panose="02020500000000000000" pitchFamily="18" charset="-120"/>
                <a:cs typeface="+mn-cs"/>
              </a:rPr>
              <a:t>S</a:t>
            </a:r>
            <a:r>
              <a:rPr kumimoji="0" lang="en-US" altLang="zh-TW" sz="1600" b="1" i="0" u="none" strike="noStrike" kern="1200" cap="none" spc="0" normalizeH="0" baseline="-25000" noProof="0">
                <a:ln>
                  <a:noFill/>
                </a:ln>
                <a:solidFill>
                  <a:srgbClr val="0000FF"/>
                </a:solidFill>
                <a:effectLst/>
                <a:uLnTx/>
                <a:uFillTx/>
                <a:latin typeface="Arial" charset="0"/>
                <a:ea typeface="新細明體" panose="02020500000000000000" pitchFamily="18" charset="-120"/>
                <a:cs typeface="+mn-cs"/>
              </a:rPr>
              <a:t>R</a:t>
            </a:r>
            <a:endParaRPr kumimoji="0" lang="en-US" altLang="zh-TW" sz="1600" b="1" i="0" u="none" strike="noStrike" kern="1200" cap="none" spc="0" normalizeH="0" baseline="-25000" noProof="0">
              <a:ln>
                <a:noFill/>
              </a:ln>
              <a:solidFill>
                <a:srgbClr val="0000FF"/>
              </a:solidFill>
              <a:effectLst/>
              <a:uLnTx/>
              <a:uFillTx/>
              <a:latin typeface="Gill Sans MT"/>
              <a:ea typeface="新細明體" panose="02020500000000000000" pitchFamily="18" charset="-120"/>
              <a:cs typeface="+mn-cs"/>
            </a:endParaRPr>
          </a:p>
        </p:txBody>
      </p:sp>
      <p:sp>
        <p:nvSpPr>
          <p:cNvPr id="3" name="Title 2">
            <a:extLst>
              <a:ext uri="{FF2B5EF4-FFF2-40B4-BE49-F238E27FC236}">
                <a16:creationId xmlns:a16="http://schemas.microsoft.com/office/drawing/2014/main" id="{D85095B1-60B9-124C-91A0-F772C8716E1D}"/>
              </a:ext>
            </a:extLst>
          </p:cNvPr>
          <p:cNvSpPr>
            <a:spLocks noGrp="1"/>
          </p:cNvSpPr>
          <p:nvPr>
            <p:ph type="title"/>
          </p:nvPr>
        </p:nvSpPr>
        <p:spPr/>
        <p:txBody>
          <a:bodyPr/>
          <a:lstStyle/>
          <a:p>
            <a:r>
              <a:rPr lang="en-US" dirty="0"/>
              <a:t>Algorithm Illustration</a:t>
            </a:r>
          </a:p>
        </p:txBody>
      </p:sp>
    </p:spTree>
    <p:extLst>
      <p:ext uri="{BB962C8B-B14F-4D97-AF65-F5344CB8AC3E}">
        <p14:creationId xmlns:p14="http://schemas.microsoft.com/office/powerpoint/2010/main" val="14829243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childTnLst>
                          </p:cTn>
                        </p:par>
                        <p:par>
                          <p:cTn id="13" fill="hold">
                            <p:stCondLst>
                              <p:cond delay="0"/>
                            </p:stCondLst>
                            <p:childTnLst>
                              <p:par>
                                <p:cTn id="14" presetID="22" presetClass="entr" presetSubtype="8" fill="hold" grpId="0" nodeType="after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wipe(left)">
                                      <p:cBhvr>
                                        <p:cTn id="16" dur="500"/>
                                        <p:tgtEl>
                                          <p:spTgt spid="53"/>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64"/>
                                        </p:tgtEl>
                                        <p:attrNameLst>
                                          <p:attrName>style.visibility</p:attrName>
                                        </p:attrNameLst>
                                      </p:cBhvr>
                                      <p:to>
                                        <p:strVal val="visible"/>
                                      </p:to>
                                    </p:set>
                                    <p:animEffect transition="in" filter="wipe(down)">
                                      <p:cBhvr>
                                        <p:cTn id="20" dur="500"/>
                                        <p:tgtEl>
                                          <p:spTgt spid="6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52"/>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65"/>
                                        </p:tgtEl>
                                        <p:attrNameLst>
                                          <p:attrName>style.visibility</p:attrName>
                                        </p:attrNameLst>
                                      </p:cBhvr>
                                      <p:to>
                                        <p:strVal val="visible"/>
                                      </p:to>
                                    </p:set>
                                    <p:animEffect transition="in" filter="wipe(up)">
                                      <p:cBhvr>
                                        <p:cTn id="35" dur="500"/>
                                        <p:tgtEl>
                                          <p:spTgt spid="65"/>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85"/>
                                        </p:tgtEl>
                                        <p:attrNameLst>
                                          <p:attrName>style.visibility</p:attrName>
                                        </p:attrNameLst>
                                      </p:cBhvr>
                                      <p:to>
                                        <p:strVal val="visible"/>
                                      </p:to>
                                    </p:set>
                                    <p:animEffect transition="in" filter="wipe(left)">
                                      <p:cBhvr>
                                        <p:cTn id="38" dur="500"/>
                                        <p:tgtEl>
                                          <p:spTgt spid="8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86"/>
                                        </p:tgtEl>
                                        <p:attrNameLst>
                                          <p:attrName>style.visibility</p:attrName>
                                        </p:attrNameLst>
                                      </p:cBhvr>
                                      <p:to>
                                        <p:strVal val="visible"/>
                                      </p:to>
                                    </p:set>
                                    <p:animEffect transition="in" filter="wipe(up)">
                                      <p:cBhvr>
                                        <p:cTn id="43" dur="500"/>
                                        <p:tgtEl>
                                          <p:spTgt spid="86"/>
                                        </p:tgtEl>
                                      </p:cBhvr>
                                    </p:animEffect>
                                  </p:childTnLst>
                                </p:cTn>
                              </p:par>
                            </p:childTnLst>
                          </p:cTn>
                        </p:par>
                        <p:par>
                          <p:cTn id="44" fill="hold">
                            <p:stCondLst>
                              <p:cond delay="500"/>
                            </p:stCondLst>
                            <p:childTnLst>
                              <p:par>
                                <p:cTn id="45" presetID="22" presetClass="entr" presetSubtype="1" fill="hold" grpId="0" nodeType="after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wipe(up)">
                                      <p:cBhvr>
                                        <p:cTn id="47" dur="500"/>
                                        <p:tgtEl>
                                          <p:spTgt spid="8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8"/>
                                        </p:tgtEl>
                                        <p:attrNameLst>
                                          <p:attrName>style.visibility</p:attrName>
                                        </p:attrNameLst>
                                      </p:cBhvr>
                                      <p:to>
                                        <p:strVal val="visible"/>
                                      </p:to>
                                    </p:set>
                                    <p:animEffect transition="in" filter="wipe(left)">
                                      <p:cBhvr>
                                        <p:cTn id="52" dur="500"/>
                                        <p:tgtEl>
                                          <p:spTgt spid="88"/>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89"/>
                                        </p:tgtEl>
                                        <p:attrNameLst>
                                          <p:attrName>style.visibility</p:attrName>
                                        </p:attrNameLst>
                                      </p:cBhvr>
                                      <p:to>
                                        <p:strVal val="visible"/>
                                      </p:to>
                                    </p:set>
                                    <p:animEffect transition="in" filter="wipe(left)">
                                      <p:cBhvr>
                                        <p:cTn id="56"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53" grpId="0"/>
      <p:bldP spid="54" grpId="0" animBg="1"/>
      <p:bldP spid="55" grpId="0"/>
      <p:bldP spid="56" grpId="0"/>
      <p:bldP spid="64" grpId="0" animBg="1"/>
      <p:bldP spid="65" grpId="0" animBg="1"/>
      <p:bldP spid="85" grpId="0"/>
      <p:bldP spid="86" grpId="0" animBg="1"/>
      <p:bldP spid="87" grpId="0" animBg="1"/>
      <p:bldP spid="88" grpId="0"/>
      <p:bldP spid="8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內容版面配置區 2"/>
          <p:cNvSpPr>
            <a:spLocks noGrp="1"/>
          </p:cNvSpPr>
          <p:nvPr>
            <p:ph idx="1"/>
          </p:nvPr>
        </p:nvSpPr>
        <p:spPr/>
        <p:txBody>
          <a:bodyPr>
            <a:normAutofit/>
          </a:bodyPr>
          <a:lstStyle/>
          <a:p>
            <a:r>
              <a:rPr lang="en-US" altLang="zh-TW" sz="2400" dirty="0"/>
              <a:t>Step 2</a:t>
            </a:r>
            <a:endParaRPr lang="en-US" altLang="zh-TW" sz="2000" dirty="0">
              <a:solidFill>
                <a:schemeClr val="accent5">
                  <a:lumMod val="75000"/>
                </a:schemeClr>
              </a:solidFill>
              <a:effectLst>
                <a:outerShdw blurRad="38100" dist="38100" dir="2700000" algn="tl">
                  <a:srgbClr val="000000">
                    <a:alpha val="43137"/>
                  </a:srgbClr>
                </a:outerShdw>
              </a:effectLst>
            </a:endParaRPr>
          </a:p>
        </p:txBody>
      </p:sp>
      <p:grpSp>
        <p:nvGrpSpPr>
          <p:cNvPr id="44" name="Group 18"/>
          <p:cNvGrpSpPr>
            <a:grpSpLocks/>
          </p:cNvGrpSpPr>
          <p:nvPr/>
        </p:nvGrpSpPr>
        <p:grpSpPr bwMode="auto">
          <a:xfrm>
            <a:off x="2232025" y="2997200"/>
            <a:ext cx="4751388" cy="2592388"/>
            <a:chOff x="2541" y="2092"/>
            <a:chExt cx="2993" cy="1633"/>
          </a:xfrm>
        </p:grpSpPr>
        <p:sp>
          <p:nvSpPr>
            <p:cNvPr id="45" name="Rectangle 19"/>
            <p:cNvSpPr>
              <a:spLocks noChangeArrowheads="1"/>
            </p:cNvSpPr>
            <p:nvPr/>
          </p:nvSpPr>
          <p:spPr bwMode="auto">
            <a:xfrm>
              <a:off x="2608" y="2092"/>
              <a:ext cx="85" cy="154"/>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a:ln>
                    <a:noFill/>
                  </a:ln>
                  <a:solidFill>
                    <a:prstClr val="black"/>
                  </a:solidFill>
                  <a:effectLst/>
                  <a:uLnTx/>
                  <a:uFillTx/>
                  <a:latin typeface="Arial" charset="0"/>
                  <a:ea typeface="新細明體" panose="02020500000000000000" pitchFamily="18" charset="-120"/>
                  <a:cs typeface="+mn-cs"/>
                </a:rPr>
                <a:t>Y</a:t>
              </a:r>
              <a:endParaRPr kumimoji="0" lang="en-US" altLang="zh-TW" sz="1600" b="1"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6" name="Line 20"/>
            <p:cNvSpPr>
              <a:spLocks noChangeShapeType="1"/>
            </p:cNvSpPr>
            <p:nvPr/>
          </p:nvSpPr>
          <p:spPr bwMode="auto">
            <a:xfrm>
              <a:off x="2541" y="3628"/>
              <a:ext cx="2879" cy="6"/>
            </a:xfrm>
            <a:prstGeom prst="line">
              <a:avLst/>
            </a:prstGeom>
            <a:noFill/>
            <a:ln w="19050" cap="rnd">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7" name="Rectangle 21"/>
            <p:cNvSpPr>
              <a:spLocks noChangeArrowheads="1"/>
            </p:cNvSpPr>
            <p:nvPr/>
          </p:nvSpPr>
          <p:spPr bwMode="auto">
            <a:xfrm>
              <a:off x="5449" y="3551"/>
              <a:ext cx="85" cy="154"/>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a:ln>
                    <a:noFill/>
                  </a:ln>
                  <a:solidFill>
                    <a:prstClr val="black"/>
                  </a:solidFill>
                  <a:effectLst/>
                  <a:uLnTx/>
                  <a:uFillTx/>
                  <a:latin typeface="Arial" charset="0"/>
                  <a:ea typeface="新細明體" panose="02020500000000000000" pitchFamily="18" charset="-120"/>
                  <a:cs typeface="+mn-cs"/>
                </a:rPr>
                <a:t>X</a:t>
              </a:r>
              <a:endParaRPr kumimoji="0" lang="en-US" altLang="zh-TW" sz="1600" b="1"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8" name="Oval 22"/>
            <p:cNvSpPr>
              <a:spLocks noChangeArrowheads="1"/>
            </p:cNvSpPr>
            <p:nvPr/>
          </p:nvSpPr>
          <p:spPr bwMode="auto">
            <a:xfrm>
              <a:off x="3357" y="3446"/>
              <a:ext cx="68" cy="68"/>
            </a:xfrm>
            <a:prstGeom prst="ellipse">
              <a:avLst/>
            </a:prstGeom>
            <a:solidFill>
              <a:srgbClr val="0000FF"/>
            </a:solidFill>
            <a:ln w="0">
              <a:solidFill>
                <a:srgbClr val="0000FF"/>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9" name="Oval 23"/>
            <p:cNvSpPr>
              <a:spLocks noChangeArrowheads="1"/>
            </p:cNvSpPr>
            <p:nvPr/>
          </p:nvSpPr>
          <p:spPr bwMode="auto">
            <a:xfrm>
              <a:off x="2881" y="3378"/>
              <a:ext cx="68" cy="68"/>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0" name="Oval 24"/>
            <p:cNvSpPr>
              <a:spLocks noChangeArrowheads="1"/>
            </p:cNvSpPr>
            <p:nvPr/>
          </p:nvSpPr>
          <p:spPr bwMode="auto">
            <a:xfrm>
              <a:off x="2994" y="3220"/>
              <a:ext cx="68" cy="68"/>
            </a:xfrm>
            <a:prstGeom prst="ellipse">
              <a:avLst/>
            </a:prstGeom>
            <a:solidFill>
              <a:srgbClr val="0000FF"/>
            </a:solidFill>
            <a:ln w="0">
              <a:solidFill>
                <a:srgbClr val="0000FF"/>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1" name="Oval 25"/>
            <p:cNvSpPr>
              <a:spLocks noChangeArrowheads="1"/>
            </p:cNvSpPr>
            <p:nvPr/>
          </p:nvSpPr>
          <p:spPr bwMode="auto">
            <a:xfrm>
              <a:off x="3425" y="2970"/>
              <a:ext cx="68" cy="68"/>
            </a:xfrm>
            <a:prstGeom prst="ellipse">
              <a:avLst/>
            </a:prstGeom>
            <a:solidFill>
              <a:srgbClr val="0000FF"/>
            </a:solidFill>
            <a:ln w="0">
              <a:solidFill>
                <a:srgbClr val="0000FF"/>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7" name="Oval 26"/>
            <p:cNvSpPr>
              <a:spLocks noChangeArrowheads="1"/>
            </p:cNvSpPr>
            <p:nvPr/>
          </p:nvSpPr>
          <p:spPr bwMode="auto">
            <a:xfrm>
              <a:off x="3221" y="2403"/>
              <a:ext cx="68" cy="68"/>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8" name="Oval 27"/>
            <p:cNvSpPr>
              <a:spLocks noChangeArrowheads="1"/>
            </p:cNvSpPr>
            <p:nvPr/>
          </p:nvSpPr>
          <p:spPr bwMode="auto">
            <a:xfrm>
              <a:off x="3765" y="3061"/>
              <a:ext cx="68" cy="68"/>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6" name="Oval 28"/>
            <p:cNvSpPr>
              <a:spLocks noChangeArrowheads="1"/>
            </p:cNvSpPr>
            <p:nvPr/>
          </p:nvSpPr>
          <p:spPr bwMode="auto">
            <a:xfrm>
              <a:off x="4128" y="3175"/>
              <a:ext cx="68" cy="68"/>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1" name="Oval 29"/>
            <p:cNvSpPr>
              <a:spLocks noChangeArrowheads="1"/>
            </p:cNvSpPr>
            <p:nvPr/>
          </p:nvSpPr>
          <p:spPr bwMode="auto">
            <a:xfrm>
              <a:off x="4491" y="3152"/>
              <a:ext cx="68" cy="68"/>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2" name="Oval 30"/>
            <p:cNvSpPr>
              <a:spLocks noChangeArrowheads="1"/>
            </p:cNvSpPr>
            <p:nvPr/>
          </p:nvSpPr>
          <p:spPr bwMode="auto">
            <a:xfrm>
              <a:off x="4401" y="3333"/>
              <a:ext cx="68" cy="68"/>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3" name="Oval 31"/>
            <p:cNvSpPr>
              <a:spLocks noChangeArrowheads="1"/>
            </p:cNvSpPr>
            <p:nvPr/>
          </p:nvSpPr>
          <p:spPr bwMode="auto">
            <a:xfrm>
              <a:off x="4673" y="3333"/>
              <a:ext cx="68" cy="68"/>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4" name="Oval 32"/>
            <p:cNvSpPr>
              <a:spLocks noChangeArrowheads="1"/>
            </p:cNvSpPr>
            <p:nvPr/>
          </p:nvSpPr>
          <p:spPr bwMode="auto">
            <a:xfrm>
              <a:off x="3652" y="2675"/>
              <a:ext cx="68" cy="68"/>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5" name="Oval 33"/>
            <p:cNvSpPr>
              <a:spLocks noChangeArrowheads="1"/>
            </p:cNvSpPr>
            <p:nvPr/>
          </p:nvSpPr>
          <p:spPr bwMode="auto">
            <a:xfrm>
              <a:off x="4287" y="2902"/>
              <a:ext cx="68" cy="68"/>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6" name="Oval 34"/>
            <p:cNvSpPr>
              <a:spLocks noChangeArrowheads="1"/>
            </p:cNvSpPr>
            <p:nvPr/>
          </p:nvSpPr>
          <p:spPr bwMode="auto">
            <a:xfrm>
              <a:off x="4763" y="3061"/>
              <a:ext cx="68" cy="68"/>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7" name="Oval 35"/>
            <p:cNvSpPr>
              <a:spLocks noChangeArrowheads="1"/>
            </p:cNvSpPr>
            <p:nvPr/>
          </p:nvSpPr>
          <p:spPr bwMode="auto">
            <a:xfrm>
              <a:off x="4990" y="3242"/>
              <a:ext cx="68" cy="68"/>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8" name="Line 36"/>
            <p:cNvSpPr>
              <a:spLocks noChangeShapeType="1"/>
            </p:cNvSpPr>
            <p:nvPr/>
          </p:nvSpPr>
          <p:spPr bwMode="auto">
            <a:xfrm>
              <a:off x="2653" y="2273"/>
              <a:ext cx="1" cy="1452"/>
            </a:xfrm>
            <a:prstGeom prst="line">
              <a:avLst/>
            </a:prstGeom>
            <a:noFill/>
            <a:ln w="19050" cap="rnd">
              <a:solidFill>
                <a:schemeClr val="tx1"/>
              </a:solidFill>
              <a:round/>
              <a:headEnd type="triangle" w="med"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pSp>
      <p:sp>
        <p:nvSpPr>
          <p:cNvPr id="99" name="Rectangle 38"/>
          <p:cNvSpPr>
            <a:spLocks noChangeArrowheads="1"/>
          </p:cNvSpPr>
          <p:nvPr/>
        </p:nvSpPr>
        <p:spPr bwMode="auto">
          <a:xfrm>
            <a:off x="2625725" y="3321050"/>
            <a:ext cx="1800225" cy="2016125"/>
          </a:xfrm>
          <a:prstGeom prst="rect">
            <a:avLst/>
          </a:prstGeom>
          <a:noFill/>
          <a:ln w="28575" algn="ctr">
            <a:solidFill>
              <a:schemeClr val="hlink"/>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0" name="Rectangle 39"/>
          <p:cNvSpPr>
            <a:spLocks noChangeArrowheads="1"/>
          </p:cNvSpPr>
          <p:nvPr/>
        </p:nvSpPr>
        <p:spPr bwMode="auto">
          <a:xfrm>
            <a:off x="4606925" y="3321050"/>
            <a:ext cx="1800225" cy="2016125"/>
          </a:xfrm>
          <a:prstGeom prst="rect">
            <a:avLst/>
          </a:prstGeom>
          <a:noFill/>
          <a:ln w="28575" algn="ctr">
            <a:solidFill>
              <a:schemeClr val="hlink"/>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1" name="Rectangle 42"/>
          <p:cNvSpPr>
            <a:spLocks noChangeArrowheads="1"/>
          </p:cNvSpPr>
          <p:nvPr/>
        </p:nvSpPr>
        <p:spPr bwMode="auto">
          <a:xfrm>
            <a:off x="2663825" y="3357563"/>
            <a:ext cx="220663" cy="244475"/>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a:ln>
                  <a:noFill/>
                </a:ln>
                <a:solidFill>
                  <a:srgbClr val="0000FF"/>
                </a:solidFill>
                <a:effectLst/>
                <a:uLnTx/>
                <a:uFillTx/>
                <a:latin typeface="Arial" charset="0"/>
                <a:ea typeface="新細明體" panose="02020500000000000000" pitchFamily="18" charset="-120"/>
                <a:cs typeface="+mn-cs"/>
              </a:rPr>
              <a:t>S</a:t>
            </a:r>
            <a:r>
              <a:rPr kumimoji="0" lang="en-US" altLang="zh-TW" sz="1600" b="1" i="0" u="none" strike="noStrike" kern="1200" cap="none" spc="0" normalizeH="0" baseline="-25000" noProof="0">
                <a:ln>
                  <a:noFill/>
                </a:ln>
                <a:solidFill>
                  <a:srgbClr val="0000FF"/>
                </a:solidFill>
                <a:effectLst/>
                <a:uLnTx/>
                <a:uFillTx/>
                <a:latin typeface="Arial" charset="0"/>
                <a:ea typeface="新細明體" panose="02020500000000000000" pitchFamily="18" charset="-120"/>
                <a:cs typeface="+mn-cs"/>
              </a:rPr>
              <a:t>L</a:t>
            </a:r>
            <a:endParaRPr kumimoji="0" lang="en-US" altLang="zh-TW" sz="1600" b="1" i="0" u="none" strike="noStrike" kern="1200" cap="none" spc="0" normalizeH="0" baseline="-25000" noProof="0">
              <a:ln>
                <a:noFill/>
              </a:ln>
              <a:solidFill>
                <a:srgbClr val="0000FF"/>
              </a:solidFill>
              <a:effectLst/>
              <a:uLnTx/>
              <a:uFillTx/>
              <a:latin typeface="Gill Sans MT"/>
              <a:ea typeface="新細明體" panose="02020500000000000000" pitchFamily="18" charset="-120"/>
              <a:cs typeface="+mn-cs"/>
            </a:endParaRPr>
          </a:p>
        </p:txBody>
      </p:sp>
      <p:sp>
        <p:nvSpPr>
          <p:cNvPr id="102" name="Rectangle 43"/>
          <p:cNvSpPr>
            <a:spLocks noChangeArrowheads="1"/>
          </p:cNvSpPr>
          <p:nvPr/>
        </p:nvSpPr>
        <p:spPr bwMode="auto">
          <a:xfrm>
            <a:off x="6110288" y="3357563"/>
            <a:ext cx="236537" cy="244475"/>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a:ln>
                  <a:noFill/>
                </a:ln>
                <a:solidFill>
                  <a:srgbClr val="0000FF"/>
                </a:solidFill>
                <a:effectLst/>
                <a:uLnTx/>
                <a:uFillTx/>
                <a:latin typeface="Arial" charset="0"/>
                <a:ea typeface="新細明體" panose="02020500000000000000" pitchFamily="18" charset="-120"/>
                <a:cs typeface="+mn-cs"/>
              </a:rPr>
              <a:t>S</a:t>
            </a:r>
            <a:r>
              <a:rPr kumimoji="0" lang="en-US" altLang="zh-TW" sz="1600" b="1" i="0" u="none" strike="noStrike" kern="1200" cap="none" spc="0" normalizeH="0" baseline="-25000" noProof="0">
                <a:ln>
                  <a:noFill/>
                </a:ln>
                <a:solidFill>
                  <a:srgbClr val="0000FF"/>
                </a:solidFill>
                <a:effectLst/>
                <a:uLnTx/>
                <a:uFillTx/>
                <a:latin typeface="Arial" charset="0"/>
                <a:ea typeface="新細明體" panose="02020500000000000000" pitchFamily="18" charset="-120"/>
                <a:cs typeface="+mn-cs"/>
              </a:rPr>
              <a:t>R</a:t>
            </a:r>
            <a:endParaRPr kumimoji="0" lang="en-US" altLang="zh-TW" sz="1600" b="1" i="0" u="none" strike="noStrike" kern="1200" cap="none" spc="0" normalizeH="0" baseline="-25000" noProof="0">
              <a:ln>
                <a:noFill/>
              </a:ln>
              <a:solidFill>
                <a:srgbClr val="0000FF"/>
              </a:solidFill>
              <a:effectLst/>
              <a:uLnTx/>
              <a:uFillTx/>
              <a:latin typeface="Gill Sans MT"/>
              <a:ea typeface="新細明體" panose="02020500000000000000" pitchFamily="18" charset="-120"/>
              <a:cs typeface="+mn-cs"/>
            </a:endParaRPr>
          </a:p>
        </p:txBody>
      </p:sp>
      <p:sp>
        <p:nvSpPr>
          <p:cNvPr id="103" name="Line 44"/>
          <p:cNvSpPr>
            <a:spLocks noChangeShapeType="1"/>
          </p:cNvSpPr>
          <p:nvPr/>
        </p:nvSpPr>
        <p:spPr bwMode="auto">
          <a:xfrm>
            <a:off x="3529013" y="3330575"/>
            <a:ext cx="1587" cy="2114550"/>
          </a:xfrm>
          <a:prstGeom prst="line">
            <a:avLst/>
          </a:prstGeom>
          <a:noFill/>
          <a:ln w="28575">
            <a:solidFill>
              <a:srgbClr val="FF3300"/>
            </a:solidFill>
            <a:round/>
            <a:headEn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4" name="Rectangle 45"/>
          <p:cNvSpPr>
            <a:spLocks noChangeArrowheads="1"/>
          </p:cNvSpPr>
          <p:nvPr/>
        </p:nvSpPr>
        <p:spPr bwMode="auto">
          <a:xfrm>
            <a:off x="3470275" y="3068638"/>
            <a:ext cx="123825" cy="244475"/>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a:ln>
                  <a:noFill/>
                </a:ln>
                <a:solidFill>
                  <a:srgbClr val="FF3300"/>
                </a:solidFill>
                <a:effectLst/>
                <a:uLnTx/>
                <a:uFillTx/>
                <a:latin typeface="Arial" charset="0"/>
                <a:ea typeface="新細明體" panose="02020500000000000000" pitchFamily="18" charset="-120"/>
                <a:cs typeface="+mn-cs"/>
              </a:rPr>
              <a:t>L</a:t>
            </a:r>
            <a:endParaRPr kumimoji="0" lang="en-US" altLang="zh-TW" sz="1600" b="1" i="0" u="none" strike="noStrike" kern="1200" cap="none" spc="0" normalizeH="0" baseline="0" noProof="0">
              <a:ln>
                <a:noFill/>
              </a:ln>
              <a:solidFill>
                <a:srgbClr val="FF3300"/>
              </a:solidFill>
              <a:effectLst/>
              <a:uLnTx/>
              <a:uFillTx/>
              <a:latin typeface="Gill Sans MT"/>
              <a:ea typeface="新細明體" panose="02020500000000000000" pitchFamily="18" charset="-120"/>
              <a:cs typeface="+mn-cs"/>
            </a:endParaRPr>
          </a:p>
        </p:txBody>
      </p:sp>
      <p:sp>
        <p:nvSpPr>
          <p:cNvPr id="105" name="Line 46"/>
          <p:cNvSpPr>
            <a:spLocks noChangeShapeType="1"/>
          </p:cNvSpPr>
          <p:nvPr/>
        </p:nvSpPr>
        <p:spPr bwMode="auto">
          <a:xfrm>
            <a:off x="5508625" y="3330575"/>
            <a:ext cx="1588" cy="2114550"/>
          </a:xfrm>
          <a:prstGeom prst="line">
            <a:avLst/>
          </a:prstGeom>
          <a:noFill/>
          <a:ln w="28575">
            <a:solidFill>
              <a:srgbClr val="FF3300"/>
            </a:solidFill>
            <a:round/>
            <a:headEn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6" name="Rectangle 47"/>
          <p:cNvSpPr>
            <a:spLocks noChangeArrowheads="1"/>
          </p:cNvSpPr>
          <p:nvPr/>
        </p:nvSpPr>
        <p:spPr bwMode="auto">
          <a:xfrm>
            <a:off x="5456238" y="3068638"/>
            <a:ext cx="123825" cy="244475"/>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a:ln>
                  <a:noFill/>
                </a:ln>
                <a:solidFill>
                  <a:srgbClr val="FF3300"/>
                </a:solidFill>
                <a:effectLst/>
                <a:uLnTx/>
                <a:uFillTx/>
                <a:latin typeface="Arial" charset="0"/>
                <a:ea typeface="新細明體" panose="02020500000000000000" pitchFamily="18" charset="-120"/>
                <a:cs typeface="+mn-cs"/>
              </a:rPr>
              <a:t>L</a:t>
            </a:r>
            <a:endParaRPr kumimoji="0" lang="en-US" altLang="zh-TW" sz="1600" b="1" i="0" u="none" strike="noStrike" kern="1200" cap="none" spc="0" normalizeH="0" baseline="0" noProof="0">
              <a:ln>
                <a:noFill/>
              </a:ln>
              <a:solidFill>
                <a:srgbClr val="FF3300"/>
              </a:solidFill>
              <a:effectLst/>
              <a:uLnTx/>
              <a:uFillTx/>
              <a:latin typeface="Gill Sans MT"/>
              <a:ea typeface="新細明體" panose="02020500000000000000" pitchFamily="18" charset="-120"/>
              <a:cs typeface="+mn-cs"/>
            </a:endParaRPr>
          </a:p>
        </p:txBody>
      </p:sp>
      <p:sp>
        <p:nvSpPr>
          <p:cNvPr id="107" name="Rectangle 48"/>
          <p:cNvSpPr>
            <a:spLocks noChangeArrowheads="1"/>
          </p:cNvSpPr>
          <p:nvPr/>
        </p:nvSpPr>
        <p:spPr bwMode="auto">
          <a:xfrm>
            <a:off x="2628900" y="3321050"/>
            <a:ext cx="827088" cy="2016125"/>
          </a:xfrm>
          <a:prstGeom prst="rect">
            <a:avLst/>
          </a:prstGeom>
          <a:noFill/>
          <a:ln w="28575" algn="ctr">
            <a:solidFill>
              <a:schemeClr val="hlink"/>
            </a:solidFill>
            <a:miter lim="800000"/>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8" name="Rectangle 49"/>
          <p:cNvSpPr>
            <a:spLocks noChangeArrowheads="1"/>
          </p:cNvSpPr>
          <p:nvPr/>
        </p:nvSpPr>
        <p:spPr bwMode="auto">
          <a:xfrm>
            <a:off x="3602038" y="3321050"/>
            <a:ext cx="827087" cy="2016125"/>
          </a:xfrm>
          <a:prstGeom prst="rect">
            <a:avLst/>
          </a:prstGeom>
          <a:noFill/>
          <a:ln w="28575" algn="ctr">
            <a:solidFill>
              <a:schemeClr val="hlink"/>
            </a:solidFill>
            <a:miter lim="800000"/>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9" name="Rectangle 50"/>
          <p:cNvSpPr>
            <a:spLocks noChangeArrowheads="1"/>
          </p:cNvSpPr>
          <p:nvPr/>
        </p:nvSpPr>
        <p:spPr bwMode="auto">
          <a:xfrm>
            <a:off x="4606925" y="3321050"/>
            <a:ext cx="827088" cy="2016125"/>
          </a:xfrm>
          <a:prstGeom prst="rect">
            <a:avLst/>
          </a:prstGeom>
          <a:noFill/>
          <a:ln w="28575" algn="ctr">
            <a:solidFill>
              <a:schemeClr val="hlink"/>
            </a:solidFill>
            <a:miter lim="800000"/>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0" name="Rectangle 51"/>
          <p:cNvSpPr>
            <a:spLocks noChangeArrowheads="1"/>
          </p:cNvSpPr>
          <p:nvPr/>
        </p:nvSpPr>
        <p:spPr bwMode="auto">
          <a:xfrm>
            <a:off x="5580063" y="3321050"/>
            <a:ext cx="827087" cy="2016125"/>
          </a:xfrm>
          <a:prstGeom prst="rect">
            <a:avLst/>
          </a:prstGeom>
          <a:noFill/>
          <a:ln w="28575" algn="ctr">
            <a:solidFill>
              <a:schemeClr val="hlink"/>
            </a:solidFill>
            <a:miter lim="800000"/>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3" name="Title 2">
            <a:extLst>
              <a:ext uri="{FF2B5EF4-FFF2-40B4-BE49-F238E27FC236}">
                <a16:creationId xmlns:a16="http://schemas.microsoft.com/office/drawing/2014/main" id="{61C846D1-389E-A644-9017-EEB9BA1F3B87}"/>
              </a:ext>
            </a:extLst>
          </p:cNvPr>
          <p:cNvSpPr>
            <a:spLocks noGrp="1"/>
          </p:cNvSpPr>
          <p:nvPr>
            <p:ph type="title"/>
          </p:nvPr>
        </p:nvSpPr>
        <p:spPr/>
        <p:txBody>
          <a:bodyPr/>
          <a:lstStyle/>
          <a:p>
            <a:r>
              <a:rPr lang="en-US" dirty="0"/>
              <a:t>Algorithm Illustration</a:t>
            </a:r>
          </a:p>
        </p:txBody>
      </p:sp>
    </p:spTree>
    <p:extLst>
      <p:ext uri="{BB962C8B-B14F-4D97-AF65-F5344CB8AC3E}">
        <p14:creationId xmlns:p14="http://schemas.microsoft.com/office/powerpoint/2010/main" val="23866898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wipe(up)">
                                      <p:cBhvr>
                                        <p:cTn id="13" dur="500"/>
                                        <p:tgtEl>
                                          <p:spTgt spid="103"/>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04"/>
                                        </p:tgtEl>
                                        <p:attrNameLst>
                                          <p:attrName>style.visibility</p:attrName>
                                        </p:attrNameLst>
                                      </p:cBhvr>
                                      <p:to>
                                        <p:strVal val="visible"/>
                                      </p:to>
                                    </p:set>
                                    <p:animEffect transition="in" filter="wipe(left)">
                                      <p:cBhvr>
                                        <p:cTn id="16" dur="500"/>
                                        <p:tgtEl>
                                          <p:spTgt spid="104"/>
                                        </p:tgtEl>
                                      </p:cBhvr>
                                    </p:animEffect>
                                  </p:childTnLst>
                                </p:cTn>
                              </p:par>
                            </p:childTnLst>
                          </p:cTn>
                        </p:par>
                        <p:par>
                          <p:cTn id="17" fill="hold">
                            <p:stCondLst>
                              <p:cond delay="500"/>
                            </p:stCondLst>
                            <p:childTnLst>
                              <p:par>
                                <p:cTn id="18" presetID="22" presetClass="exit" presetSubtype="1" fill="hold" grpId="0" nodeType="afterEffect">
                                  <p:stCondLst>
                                    <p:cond delay="0"/>
                                  </p:stCondLst>
                                  <p:childTnLst>
                                    <p:animEffect transition="out" filter="wipe(up)">
                                      <p:cBhvr>
                                        <p:cTn id="19" dur="500"/>
                                        <p:tgtEl>
                                          <p:spTgt spid="99"/>
                                        </p:tgtEl>
                                      </p:cBhvr>
                                    </p:animEffect>
                                    <p:set>
                                      <p:cBhvr>
                                        <p:cTn id="20" dur="1" fill="hold">
                                          <p:stCondLst>
                                            <p:cond delay="499"/>
                                          </p:stCondLst>
                                        </p:cTn>
                                        <p:tgtEl>
                                          <p:spTgt spid="99"/>
                                        </p:tgtEl>
                                        <p:attrNameLst>
                                          <p:attrName>style.visibility</p:attrName>
                                        </p:attrNameLst>
                                      </p:cBhvr>
                                      <p:to>
                                        <p:strVal val="hidden"/>
                                      </p:to>
                                    </p:se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107"/>
                                        </p:tgtEl>
                                        <p:attrNameLst>
                                          <p:attrName>style.visibility</p:attrName>
                                        </p:attrNameLst>
                                      </p:cBhvr>
                                      <p:to>
                                        <p:strVal val="visible"/>
                                      </p:to>
                                    </p:set>
                                    <p:animEffect transition="in" filter="wipe(right)">
                                      <p:cBhvr>
                                        <p:cTn id="24" dur="500"/>
                                        <p:tgtEl>
                                          <p:spTgt spid="107"/>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108"/>
                                        </p:tgtEl>
                                        <p:attrNameLst>
                                          <p:attrName>style.visibility</p:attrName>
                                        </p:attrNameLst>
                                      </p:cBhvr>
                                      <p:to>
                                        <p:strVal val="visible"/>
                                      </p:to>
                                    </p:set>
                                    <p:animEffect transition="in" filter="wipe(left)">
                                      <p:cBhvr>
                                        <p:cTn id="28" dur="500"/>
                                        <p:tgtEl>
                                          <p:spTgt spid="10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05"/>
                                        </p:tgtEl>
                                        <p:attrNameLst>
                                          <p:attrName>style.visibility</p:attrName>
                                        </p:attrNameLst>
                                      </p:cBhvr>
                                      <p:to>
                                        <p:strVal val="visible"/>
                                      </p:to>
                                    </p:set>
                                    <p:animEffect transition="in" filter="wipe(up)">
                                      <p:cBhvr>
                                        <p:cTn id="33" dur="500"/>
                                        <p:tgtEl>
                                          <p:spTgt spid="10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06"/>
                                        </p:tgtEl>
                                        <p:attrNameLst>
                                          <p:attrName>style.visibility</p:attrName>
                                        </p:attrNameLst>
                                      </p:cBhvr>
                                      <p:to>
                                        <p:strVal val="visible"/>
                                      </p:to>
                                    </p:set>
                                    <p:animEffect transition="in" filter="wipe(left)">
                                      <p:cBhvr>
                                        <p:cTn id="36" dur="500"/>
                                        <p:tgtEl>
                                          <p:spTgt spid="106"/>
                                        </p:tgtEl>
                                      </p:cBhvr>
                                    </p:animEffect>
                                  </p:childTnLst>
                                </p:cTn>
                              </p:par>
                            </p:childTnLst>
                          </p:cTn>
                        </p:par>
                        <p:par>
                          <p:cTn id="37" fill="hold">
                            <p:stCondLst>
                              <p:cond delay="500"/>
                            </p:stCondLst>
                            <p:childTnLst>
                              <p:par>
                                <p:cTn id="38" presetID="22" presetClass="exit" presetSubtype="1" fill="hold" grpId="0" nodeType="afterEffect">
                                  <p:stCondLst>
                                    <p:cond delay="0"/>
                                  </p:stCondLst>
                                  <p:childTnLst>
                                    <p:animEffect transition="out" filter="wipe(up)">
                                      <p:cBhvr>
                                        <p:cTn id="39" dur="500"/>
                                        <p:tgtEl>
                                          <p:spTgt spid="100"/>
                                        </p:tgtEl>
                                      </p:cBhvr>
                                    </p:animEffect>
                                    <p:set>
                                      <p:cBhvr>
                                        <p:cTn id="40" dur="1" fill="hold">
                                          <p:stCondLst>
                                            <p:cond delay="499"/>
                                          </p:stCondLst>
                                        </p:cTn>
                                        <p:tgtEl>
                                          <p:spTgt spid="100"/>
                                        </p:tgtEl>
                                        <p:attrNameLst>
                                          <p:attrName>style.visibility</p:attrName>
                                        </p:attrNameLst>
                                      </p:cBhvr>
                                      <p:to>
                                        <p:strVal val="hidden"/>
                                      </p:to>
                                    </p:set>
                                  </p:childTnLst>
                                </p:cTn>
                              </p:par>
                            </p:childTnLst>
                          </p:cTn>
                        </p:par>
                        <p:par>
                          <p:cTn id="41" fill="hold">
                            <p:stCondLst>
                              <p:cond delay="1000"/>
                            </p:stCondLst>
                            <p:childTnLst>
                              <p:par>
                                <p:cTn id="42" presetID="22" presetClass="entr" presetSubtype="2" fill="hold" grpId="0" nodeType="afterEffect">
                                  <p:stCondLst>
                                    <p:cond delay="0"/>
                                  </p:stCondLst>
                                  <p:childTnLst>
                                    <p:set>
                                      <p:cBhvr>
                                        <p:cTn id="43" dur="1" fill="hold">
                                          <p:stCondLst>
                                            <p:cond delay="0"/>
                                          </p:stCondLst>
                                        </p:cTn>
                                        <p:tgtEl>
                                          <p:spTgt spid="109"/>
                                        </p:tgtEl>
                                        <p:attrNameLst>
                                          <p:attrName>style.visibility</p:attrName>
                                        </p:attrNameLst>
                                      </p:cBhvr>
                                      <p:to>
                                        <p:strVal val="visible"/>
                                      </p:to>
                                    </p:set>
                                    <p:animEffect transition="in" filter="wipe(right)">
                                      <p:cBhvr>
                                        <p:cTn id="44" dur="500"/>
                                        <p:tgtEl>
                                          <p:spTgt spid="109"/>
                                        </p:tgtEl>
                                      </p:cBhvr>
                                    </p:animEffect>
                                  </p:childTnLst>
                                </p:cTn>
                              </p:par>
                            </p:childTnLst>
                          </p:cTn>
                        </p:par>
                        <p:par>
                          <p:cTn id="45" fill="hold">
                            <p:stCondLst>
                              <p:cond delay="1500"/>
                            </p:stCondLst>
                            <p:childTnLst>
                              <p:par>
                                <p:cTn id="46" presetID="22" presetClass="entr" presetSubtype="8" fill="hold" grpId="0" nodeType="afterEffect">
                                  <p:stCondLst>
                                    <p:cond delay="0"/>
                                  </p:stCondLst>
                                  <p:childTnLst>
                                    <p:set>
                                      <p:cBhvr>
                                        <p:cTn id="47" dur="1" fill="hold">
                                          <p:stCondLst>
                                            <p:cond delay="0"/>
                                          </p:stCondLst>
                                        </p:cTn>
                                        <p:tgtEl>
                                          <p:spTgt spid="110"/>
                                        </p:tgtEl>
                                        <p:attrNameLst>
                                          <p:attrName>style.visibility</p:attrName>
                                        </p:attrNameLst>
                                      </p:cBhvr>
                                      <p:to>
                                        <p:strVal val="visible"/>
                                      </p:to>
                                    </p:set>
                                    <p:animEffect transition="in" filter="wipe(left)">
                                      <p:cBhvr>
                                        <p:cTn id="48"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0" grpId="0" animBg="1"/>
      <p:bldP spid="101" grpId="0"/>
      <p:bldP spid="102" grpId="0"/>
      <p:bldP spid="103" grpId="0" animBg="1"/>
      <p:bldP spid="104" grpId="0"/>
      <p:bldP spid="105" grpId="0" animBg="1"/>
      <p:bldP spid="106" grpId="0"/>
      <p:bldP spid="107" grpId="0" animBg="1"/>
      <p:bldP spid="108" grpId="0" animBg="1"/>
      <p:bldP spid="109" grpId="0" animBg="1"/>
      <p:bldP spid="1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內容版面配置區 2"/>
          <p:cNvSpPr>
            <a:spLocks noGrp="1"/>
          </p:cNvSpPr>
          <p:nvPr>
            <p:ph idx="1"/>
          </p:nvPr>
        </p:nvSpPr>
        <p:spPr/>
        <p:txBody>
          <a:bodyPr>
            <a:normAutofit/>
          </a:bodyPr>
          <a:lstStyle/>
          <a:p>
            <a:r>
              <a:rPr lang="en-US" altLang="zh-TW" sz="2400" dirty="0"/>
              <a:t>Step 3</a:t>
            </a:r>
            <a:endParaRPr lang="en-US" altLang="zh-TW" sz="2000" dirty="0">
              <a:solidFill>
                <a:schemeClr val="accent5">
                  <a:lumMod val="75000"/>
                </a:schemeClr>
              </a:solidFill>
              <a:effectLst>
                <a:outerShdw blurRad="38100" dist="38100" dir="2700000" algn="tl">
                  <a:srgbClr val="000000">
                    <a:alpha val="43137"/>
                  </a:srgbClr>
                </a:outerShdw>
              </a:effectLst>
            </a:endParaRPr>
          </a:p>
        </p:txBody>
      </p:sp>
      <p:sp>
        <p:nvSpPr>
          <p:cNvPr id="38" name="Line 36"/>
          <p:cNvSpPr>
            <a:spLocks noChangeShapeType="1"/>
          </p:cNvSpPr>
          <p:nvPr/>
        </p:nvSpPr>
        <p:spPr bwMode="auto">
          <a:xfrm>
            <a:off x="2301875" y="3133725"/>
            <a:ext cx="1588" cy="2782888"/>
          </a:xfrm>
          <a:prstGeom prst="line">
            <a:avLst/>
          </a:prstGeom>
          <a:noFill/>
          <a:ln w="19050" cap="rnd">
            <a:solidFill>
              <a:schemeClr val="tx1"/>
            </a:solidFill>
            <a:round/>
            <a:headEnd type="triangle" w="med"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39" name="Line 37"/>
          <p:cNvSpPr>
            <a:spLocks noChangeShapeType="1"/>
          </p:cNvSpPr>
          <p:nvPr/>
        </p:nvSpPr>
        <p:spPr bwMode="auto">
          <a:xfrm>
            <a:off x="2124075" y="5762625"/>
            <a:ext cx="4633913" cy="1588"/>
          </a:xfrm>
          <a:prstGeom prst="line">
            <a:avLst/>
          </a:prstGeom>
          <a:noFill/>
          <a:ln w="19050" cap="rnd">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0" name="Rectangle 38"/>
          <p:cNvSpPr>
            <a:spLocks noChangeArrowheads="1"/>
          </p:cNvSpPr>
          <p:nvPr/>
        </p:nvSpPr>
        <p:spPr bwMode="auto">
          <a:xfrm>
            <a:off x="6831013" y="5640388"/>
            <a:ext cx="134937" cy="244475"/>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a:ln>
                  <a:noFill/>
                </a:ln>
                <a:solidFill>
                  <a:prstClr val="black"/>
                </a:solidFill>
                <a:effectLst/>
                <a:uLnTx/>
                <a:uFillTx/>
                <a:latin typeface="Arial" charset="0"/>
                <a:ea typeface="新細明體" panose="02020500000000000000" pitchFamily="18" charset="-120"/>
                <a:cs typeface="+mn-cs"/>
              </a:rPr>
              <a:t>X</a:t>
            </a:r>
            <a:endParaRPr kumimoji="0" lang="en-US" altLang="zh-TW" sz="1600" b="1"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1" name="Rectangle 39"/>
          <p:cNvSpPr>
            <a:spLocks noChangeArrowheads="1"/>
          </p:cNvSpPr>
          <p:nvPr/>
        </p:nvSpPr>
        <p:spPr bwMode="auto">
          <a:xfrm>
            <a:off x="2232025" y="2889250"/>
            <a:ext cx="134938" cy="244475"/>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a:ln>
                  <a:noFill/>
                </a:ln>
                <a:solidFill>
                  <a:prstClr val="black"/>
                </a:solidFill>
                <a:effectLst/>
                <a:uLnTx/>
                <a:uFillTx/>
                <a:latin typeface="Arial" charset="0"/>
                <a:ea typeface="新細明體" panose="02020500000000000000" pitchFamily="18" charset="-120"/>
                <a:cs typeface="+mn-cs"/>
              </a:rPr>
              <a:t>Y</a:t>
            </a:r>
            <a:endParaRPr kumimoji="0" lang="en-US" altLang="zh-TW" sz="1600" b="1"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2" name="Oval 40"/>
          <p:cNvSpPr>
            <a:spLocks noChangeArrowheads="1"/>
          </p:cNvSpPr>
          <p:nvPr/>
        </p:nvSpPr>
        <p:spPr bwMode="auto">
          <a:xfrm>
            <a:off x="3419475" y="5473700"/>
            <a:ext cx="107950" cy="107950"/>
          </a:xfrm>
          <a:prstGeom prst="ellipse">
            <a:avLst/>
          </a:prstGeom>
          <a:solidFill>
            <a:srgbClr val="0000FF"/>
          </a:solidFill>
          <a:ln w="0">
            <a:solidFill>
              <a:srgbClr val="0000FF"/>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3" name="Oval 41"/>
          <p:cNvSpPr>
            <a:spLocks noChangeArrowheads="1"/>
          </p:cNvSpPr>
          <p:nvPr/>
        </p:nvSpPr>
        <p:spPr bwMode="auto">
          <a:xfrm>
            <a:off x="2663825" y="5365750"/>
            <a:ext cx="107950" cy="107950"/>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4" name="Oval 42"/>
          <p:cNvSpPr>
            <a:spLocks noChangeArrowheads="1"/>
          </p:cNvSpPr>
          <p:nvPr/>
        </p:nvSpPr>
        <p:spPr bwMode="auto">
          <a:xfrm>
            <a:off x="2843213" y="5114925"/>
            <a:ext cx="107950" cy="107950"/>
          </a:xfrm>
          <a:prstGeom prst="ellipse">
            <a:avLst/>
          </a:prstGeom>
          <a:solidFill>
            <a:srgbClr val="0000FF"/>
          </a:solidFill>
          <a:ln w="0">
            <a:solidFill>
              <a:srgbClr val="0000FF"/>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2" name="Oval 43"/>
          <p:cNvSpPr>
            <a:spLocks noChangeArrowheads="1"/>
          </p:cNvSpPr>
          <p:nvPr/>
        </p:nvSpPr>
        <p:spPr bwMode="auto">
          <a:xfrm>
            <a:off x="3527425" y="4718050"/>
            <a:ext cx="107950" cy="107950"/>
          </a:xfrm>
          <a:prstGeom prst="ellipse">
            <a:avLst/>
          </a:prstGeom>
          <a:solidFill>
            <a:srgbClr val="0000FF"/>
          </a:solidFill>
          <a:ln w="0">
            <a:solidFill>
              <a:srgbClr val="0000FF"/>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3" name="Oval 44"/>
          <p:cNvSpPr>
            <a:spLocks noChangeArrowheads="1"/>
          </p:cNvSpPr>
          <p:nvPr/>
        </p:nvSpPr>
        <p:spPr bwMode="auto">
          <a:xfrm>
            <a:off x="3213100" y="3824288"/>
            <a:ext cx="107950" cy="107950"/>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4" name="Oval 45"/>
          <p:cNvSpPr>
            <a:spLocks noChangeArrowheads="1"/>
          </p:cNvSpPr>
          <p:nvPr/>
        </p:nvSpPr>
        <p:spPr bwMode="auto">
          <a:xfrm>
            <a:off x="4067175" y="4868863"/>
            <a:ext cx="107950" cy="107950"/>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5" name="Oval 46"/>
          <p:cNvSpPr>
            <a:spLocks noChangeArrowheads="1"/>
          </p:cNvSpPr>
          <p:nvPr/>
        </p:nvSpPr>
        <p:spPr bwMode="auto">
          <a:xfrm>
            <a:off x="4643438" y="5043488"/>
            <a:ext cx="107950" cy="107950"/>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6" name="Oval 47"/>
          <p:cNvSpPr>
            <a:spLocks noChangeArrowheads="1"/>
          </p:cNvSpPr>
          <p:nvPr/>
        </p:nvSpPr>
        <p:spPr bwMode="auto">
          <a:xfrm>
            <a:off x="5219700" y="5006975"/>
            <a:ext cx="107950" cy="107950"/>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9" name="Oval 48"/>
          <p:cNvSpPr>
            <a:spLocks noChangeArrowheads="1"/>
          </p:cNvSpPr>
          <p:nvPr/>
        </p:nvSpPr>
        <p:spPr bwMode="auto">
          <a:xfrm>
            <a:off x="5076825" y="5294313"/>
            <a:ext cx="107950" cy="107950"/>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0" name="Oval 49"/>
          <p:cNvSpPr>
            <a:spLocks noChangeArrowheads="1"/>
          </p:cNvSpPr>
          <p:nvPr/>
        </p:nvSpPr>
        <p:spPr bwMode="auto">
          <a:xfrm>
            <a:off x="5508625" y="5294313"/>
            <a:ext cx="107950" cy="107950"/>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1" name="Oval 50"/>
          <p:cNvSpPr>
            <a:spLocks noChangeArrowheads="1"/>
          </p:cNvSpPr>
          <p:nvPr/>
        </p:nvSpPr>
        <p:spPr bwMode="auto">
          <a:xfrm>
            <a:off x="3887788" y="4256088"/>
            <a:ext cx="107950" cy="107950"/>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2" name="Oval 51"/>
          <p:cNvSpPr>
            <a:spLocks noChangeArrowheads="1"/>
          </p:cNvSpPr>
          <p:nvPr/>
        </p:nvSpPr>
        <p:spPr bwMode="auto">
          <a:xfrm>
            <a:off x="4860925" y="4616450"/>
            <a:ext cx="107950" cy="107950"/>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3" name="Oval 52"/>
          <p:cNvSpPr>
            <a:spLocks noChangeArrowheads="1"/>
          </p:cNvSpPr>
          <p:nvPr/>
        </p:nvSpPr>
        <p:spPr bwMode="auto">
          <a:xfrm>
            <a:off x="5651500" y="4868863"/>
            <a:ext cx="107950" cy="107950"/>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4" name="Oval 53"/>
          <p:cNvSpPr>
            <a:spLocks noChangeArrowheads="1"/>
          </p:cNvSpPr>
          <p:nvPr/>
        </p:nvSpPr>
        <p:spPr bwMode="auto">
          <a:xfrm>
            <a:off x="6011863" y="5156200"/>
            <a:ext cx="107950" cy="107950"/>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5" name="Line 54"/>
          <p:cNvSpPr>
            <a:spLocks noChangeShapeType="1"/>
          </p:cNvSpPr>
          <p:nvPr/>
        </p:nvSpPr>
        <p:spPr bwMode="auto">
          <a:xfrm flipH="1">
            <a:off x="4419600" y="3213100"/>
            <a:ext cx="7938" cy="2549525"/>
          </a:xfrm>
          <a:prstGeom prst="line">
            <a:avLst/>
          </a:prstGeom>
          <a:noFill/>
          <a:ln w="28575">
            <a:solidFill>
              <a:srgbClr val="FF3300"/>
            </a:solidFill>
            <a:round/>
            <a:headEn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7" name="Rectangle 56"/>
          <p:cNvSpPr>
            <a:spLocks noChangeArrowheads="1"/>
          </p:cNvSpPr>
          <p:nvPr/>
        </p:nvSpPr>
        <p:spPr bwMode="auto">
          <a:xfrm>
            <a:off x="4376738" y="2897188"/>
            <a:ext cx="123825" cy="244475"/>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a:ln>
                  <a:noFill/>
                </a:ln>
                <a:solidFill>
                  <a:srgbClr val="FF3300"/>
                </a:solidFill>
                <a:effectLst/>
                <a:uLnTx/>
                <a:uFillTx/>
                <a:latin typeface="Arial" charset="0"/>
                <a:ea typeface="新細明體" panose="02020500000000000000" pitchFamily="18" charset="-120"/>
                <a:cs typeface="+mn-cs"/>
              </a:rPr>
              <a:t>L</a:t>
            </a:r>
            <a:endParaRPr kumimoji="0" lang="en-US" altLang="zh-TW" sz="1600" b="1" i="0" u="none" strike="noStrike" kern="1200" cap="none" spc="0" normalizeH="0" baseline="0" noProof="0">
              <a:ln>
                <a:noFill/>
              </a:ln>
              <a:solidFill>
                <a:srgbClr val="FF3300"/>
              </a:solidFill>
              <a:effectLst/>
              <a:uLnTx/>
              <a:uFillTx/>
              <a:latin typeface="Gill Sans MT"/>
              <a:ea typeface="新細明體" panose="02020500000000000000" pitchFamily="18" charset="-120"/>
              <a:cs typeface="+mn-cs"/>
            </a:endParaRPr>
          </a:p>
        </p:txBody>
      </p:sp>
      <p:sp>
        <p:nvSpPr>
          <p:cNvPr id="68" name="Rectangle 57"/>
          <p:cNvSpPr>
            <a:spLocks noChangeArrowheads="1"/>
          </p:cNvSpPr>
          <p:nvPr/>
        </p:nvSpPr>
        <p:spPr bwMode="auto">
          <a:xfrm>
            <a:off x="3348038" y="3105150"/>
            <a:ext cx="220662" cy="244475"/>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a:ln>
                  <a:noFill/>
                </a:ln>
                <a:solidFill>
                  <a:srgbClr val="0000FF"/>
                </a:solidFill>
                <a:effectLst/>
                <a:uLnTx/>
                <a:uFillTx/>
                <a:latin typeface="Arial" charset="0"/>
                <a:ea typeface="新細明體" panose="02020500000000000000" pitchFamily="18" charset="-120"/>
                <a:cs typeface="+mn-cs"/>
              </a:rPr>
              <a:t>S</a:t>
            </a:r>
            <a:r>
              <a:rPr kumimoji="0" lang="en-US" altLang="zh-TW" sz="1600" b="1" i="0" u="none" strike="noStrike" kern="1200" cap="none" spc="0" normalizeH="0" baseline="-25000" noProof="0">
                <a:ln>
                  <a:noFill/>
                </a:ln>
                <a:solidFill>
                  <a:srgbClr val="0000FF"/>
                </a:solidFill>
                <a:effectLst/>
                <a:uLnTx/>
                <a:uFillTx/>
                <a:latin typeface="Arial" charset="0"/>
                <a:ea typeface="新細明體" panose="02020500000000000000" pitchFamily="18" charset="-120"/>
                <a:cs typeface="+mn-cs"/>
              </a:rPr>
              <a:t>L</a:t>
            </a:r>
            <a:endParaRPr kumimoji="0" lang="en-US" altLang="zh-TW" sz="1600" b="1" i="0" u="none" strike="noStrike" kern="1200" cap="none" spc="0" normalizeH="0" baseline="-25000" noProof="0">
              <a:ln>
                <a:noFill/>
              </a:ln>
              <a:solidFill>
                <a:srgbClr val="0000FF"/>
              </a:solidFill>
              <a:effectLst/>
              <a:uLnTx/>
              <a:uFillTx/>
              <a:latin typeface="Gill Sans MT"/>
              <a:ea typeface="新細明體" panose="02020500000000000000" pitchFamily="18" charset="-120"/>
              <a:cs typeface="+mn-cs"/>
            </a:endParaRPr>
          </a:p>
        </p:txBody>
      </p:sp>
      <p:sp>
        <p:nvSpPr>
          <p:cNvPr id="69" name="Rectangle 58"/>
          <p:cNvSpPr>
            <a:spLocks noChangeArrowheads="1"/>
          </p:cNvSpPr>
          <p:nvPr/>
        </p:nvSpPr>
        <p:spPr bwMode="auto">
          <a:xfrm>
            <a:off x="5580063" y="3105150"/>
            <a:ext cx="236537" cy="244475"/>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a:ln>
                  <a:noFill/>
                </a:ln>
                <a:solidFill>
                  <a:srgbClr val="0000FF"/>
                </a:solidFill>
                <a:effectLst/>
                <a:uLnTx/>
                <a:uFillTx/>
                <a:latin typeface="Arial" charset="0"/>
                <a:ea typeface="新細明體" panose="02020500000000000000" pitchFamily="18" charset="-120"/>
                <a:cs typeface="+mn-cs"/>
              </a:rPr>
              <a:t>S</a:t>
            </a:r>
            <a:r>
              <a:rPr kumimoji="0" lang="en-US" altLang="zh-TW" sz="1600" b="1" i="0" u="none" strike="noStrike" kern="1200" cap="none" spc="0" normalizeH="0" baseline="-25000" noProof="0">
                <a:ln>
                  <a:noFill/>
                </a:ln>
                <a:solidFill>
                  <a:srgbClr val="0000FF"/>
                </a:solidFill>
                <a:effectLst/>
                <a:uLnTx/>
                <a:uFillTx/>
                <a:latin typeface="Arial" charset="0"/>
                <a:ea typeface="新細明體" panose="02020500000000000000" pitchFamily="18" charset="-120"/>
                <a:cs typeface="+mn-cs"/>
              </a:rPr>
              <a:t>R</a:t>
            </a:r>
            <a:endParaRPr kumimoji="0" lang="en-US" altLang="zh-TW" sz="1600" b="1" i="0" u="none" strike="noStrike" kern="1200" cap="none" spc="0" normalizeH="0" baseline="-25000" noProof="0">
              <a:ln>
                <a:noFill/>
              </a:ln>
              <a:solidFill>
                <a:srgbClr val="0000FF"/>
              </a:solidFill>
              <a:effectLst/>
              <a:uLnTx/>
              <a:uFillTx/>
              <a:latin typeface="Gill Sans MT"/>
              <a:ea typeface="新細明體" panose="02020500000000000000" pitchFamily="18" charset="-120"/>
              <a:cs typeface="+mn-cs"/>
            </a:endParaRPr>
          </a:p>
        </p:txBody>
      </p:sp>
      <p:sp>
        <p:nvSpPr>
          <p:cNvPr id="70" name="Oval 60"/>
          <p:cNvSpPr>
            <a:spLocks noChangeArrowheads="1"/>
          </p:cNvSpPr>
          <p:nvPr/>
        </p:nvSpPr>
        <p:spPr bwMode="auto">
          <a:xfrm>
            <a:off x="3141663" y="3752850"/>
            <a:ext cx="252412" cy="252413"/>
          </a:xfrm>
          <a:prstGeom prst="ellipse">
            <a:avLst/>
          </a:prstGeom>
          <a:noFill/>
          <a:ln w="19050" algn="ctr">
            <a:solidFill>
              <a:srgbClr val="FF3300"/>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1" name="Oval 61"/>
          <p:cNvSpPr>
            <a:spLocks noChangeArrowheads="1"/>
          </p:cNvSpPr>
          <p:nvPr/>
        </p:nvSpPr>
        <p:spPr bwMode="auto">
          <a:xfrm>
            <a:off x="3816350" y="4184650"/>
            <a:ext cx="252413" cy="252413"/>
          </a:xfrm>
          <a:prstGeom prst="ellipse">
            <a:avLst/>
          </a:prstGeom>
          <a:noFill/>
          <a:ln w="19050" algn="ctr">
            <a:solidFill>
              <a:srgbClr val="FF3300"/>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2" name="Oval 62"/>
          <p:cNvSpPr>
            <a:spLocks noChangeArrowheads="1"/>
          </p:cNvSpPr>
          <p:nvPr/>
        </p:nvSpPr>
        <p:spPr bwMode="auto">
          <a:xfrm>
            <a:off x="4787900" y="4545013"/>
            <a:ext cx="252413" cy="252412"/>
          </a:xfrm>
          <a:prstGeom prst="ellipse">
            <a:avLst/>
          </a:prstGeom>
          <a:noFill/>
          <a:ln w="19050" algn="ctr">
            <a:solidFill>
              <a:srgbClr val="FF3300"/>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3" name="Oval 63"/>
          <p:cNvSpPr>
            <a:spLocks noChangeArrowheads="1"/>
          </p:cNvSpPr>
          <p:nvPr/>
        </p:nvSpPr>
        <p:spPr bwMode="auto">
          <a:xfrm>
            <a:off x="3995738" y="4797425"/>
            <a:ext cx="252412" cy="252413"/>
          </a:xfrm>
          <a:prstGeom prst="ellipse">
            <a:avLst/>
          </a:prstGeom>
          <a:noFill/>
          <a:ln w="19050" algn="ctr">
            <a:solidFill>
              <a:srgbClr val="FF3300"/>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4" name="Oval 64"/>
          <p:cNvSpPr>
            <a:spLocks noChangeArrowheads="1"/>
          </p:cNvSpPr>
          <p:nvPr/>
        </p:nvSpPr>
        <p:spPr bwMode="auto">
          <a:xfrm>
            <a:off x="5580063" y="4797425"/>
            <a:ext cx="252412" cy="252413"/>
          </a:xfrm>
          <a:prstGeom prst="ellipse">
            <a:avLst/>
          </a:prstGeom>
          <a:noFill/>
          <a:ln w="19050" algn="ctr">
            <a:solidFill>
              <a:srgbClr val="FF3300"/>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5" name="Oval 65"/>
          <p:cNvSpPr>
            <a:spLocks noChangeArrowheads="1"/>
          </p:cNvSpPr>
          <p:nvPr/>
        </p:nvSpPr>
        <p:spPr bwMode="auto">
          <a:xfrm>
            <a:off x="5940425" y="5084763"/>
            <a:ext cx="252413" cy="252412"/>
          </a:xfrm>
          <a:prstGeom prst="ellipse">
            <a:avLst/>
          </a:prstGeom>
          <a:noFill/>
          <a:ln w="19050" algn="ctr">
            <a:solidFill>
              <a:srgbClr val="FF3300"/>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6" name="Line 66"/>
          <p:cNvSpPr>
            <a:spLocks noChangeShapeType="1"/>
          </p:cNvSpPr>
          <p:nvPr/>
        </p:nvSpPr>
        <p:spPr bwMode="auto">
          <a:xfrm>
            <a:off x="2303463" y="4652963"/>
            <a:ext cx="2484437" cy="0"/>
          </a:xfrm>
          <a:prstGeom prst="line">
            <a:avLst/>
          </a:prstGeom>
          <a:noFill/>
          <a:ln w="28575">
            <a:solidFill>
              <a:schemeClr val="hlink"/>
            </a:solidFill>
            <a:round/>
            <a:headEn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9" name="AutoShape 73"/>
          <p:cNvSpPr>
            <a:spLocks noChangeArrowheads="1"/>
          </p:cNvSpPr>
          <p:nvPr/>
        </p:nvSpPr>
        <p:spPr bwMode="auto">
          <a:xfrm>
            <a:off x="2376488" y="4724400"/>
            <a:ext cx="250825" cy="252413"/>
          </a:xfrm>
          <a:prstGeom prst="downArrow">
            <a:avLst>
              <a:gd name="adj1" fmla="val 40509"/>
              <a:gd name="adj2" fmla="val 46836"/>
            </a:avLst>
          </a:prstGeom>
          <a:solidFill>
            <a:schemeClr val="hlink"/>
          </a:solidFill>
          <a:ln w="9525" algn="ctr">
            <a:noFill/>
            <a:miter lim="800000"/>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3" name="Title 2">
            <a:extLst>
              <a:ext uri="{FF2B5EF4-FFF2-40B4-BE49-F238E27FC236}">
                <a16:creationId xmlns:a16="http://schemas.microsoft.com/office/drawing/2014/main" id="{57EAC861-2334-7C43-BDD4-7B03C35A9100}"/>
              </a:ext>
            </a:extLst>
          </p:cNvPr>
          <p:cNvSpPr>
            <a:spLocks noGrp="1"/>
          </p:cNvSpPr>
          <p:nvPr>
            <p:ph type="title"/>
          </p:nvPr>
        </p:nvSpPr>
        <p:spPr/>
        <p:txBody>
          <a:bodyPr/>
          <a:lstStyle/>
          <a:p>
            <a:r>
              <a:rPr lang="en-US" dirty="0"/>
              <a:t>Algorithm Illustration</a:t>
            </a:r>
          </a:p>
        </p:txBody>
      </p:sp>
    </p:spTree>
    <p:extLst>
      <p:ext uri="{BB962C8B-B14F-4D97-AF65-F5344CB8AC3E}">
        <p14:creationId xmlns:p14="http://schemas.microsoft.com/office/powerpoint/2010/main" val="1561436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wipe(left)">
                                      <p:cBhvr>
                                        <p:cTn id="10" dur="500"/>
                                        <p:tgtEl>
                                          <p:spTgt spid="7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71"/>
                                        </p:tgtEl>
                                        <p:attrNameLst>
                                          <p:attrName>style.visibility</p:attrName>
                                        </p:attrNameLst>
                                      </p:cBhvr>
                                      <p:to>
                                        <p:strVal val="visible"/>
                                      </p:to>
                                    </p:set>
                                    <p:animEffect transition="in" filter="wipe(left)">
                                      <p:cBhvr>
                                        <p:cTn id="14" dur="500"/>
                                        <p:tgtEl>
                                          <p:spTgt spid="71"/>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73"/>
                                        </p:tgtEl>
                                        <p:attrNameLst>
                                          <p:attrName>style.visibility</p:attrName>
                                        </p:attrNameLst>
                                      </p:cBhvr>
                                      <p:to>
                                        <p:strVal val="visible"/>
                                      </p:to>
                                    </p:set>
                                    <p:animEffect transition="in" filter="wipe(left)">
                                      <p:cBhvr>
                                        <p:cTn id="18" dur="500"/>
                                        <p:tgtEl>
                                          <p:spTgt spid="7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par>
                          <p:cTn id="23" fill="hold">
                            <p:stCondLst>
                              <p:cond delay="0"/>
                            </p:stCondLst>
                            <p:childTnLst>
                              <p:par>
                                <p:cTn id="24" presetID="22" presetClass="entr" presetSubtype="8" fill="hold" grpId="0" nodeType="afterEffect">
                                  <p:stCondLst>
                                    <p:cond delay="0"/>
                                  </p:stCondLst>
                                  <p:childTnLst>
                                    <p:set>
                                      <p:cBhvr>
                                        <p:cTn id="25" dur="1" fill="hold">
                                          <p:stCondLst>
                                            <p:cond delay="0"/>
                                          </p:stCondLst>
                                        </p:cTn>
                                        <p:tgtEl>
                                          <p:spTgt spid="72"/>
                                        </p:tgtEl>
                                        <p:attrNameLst>
                                          <p:attrName>style.visibility</p:attrName>
                                        </p:attrNameLst>
                                      </p:cBhvr>
                                      <p:to>
                                        <p:strVal val="visible"/>
                                      </p:to>
                                    </p:set>
                                    <p:animEffect transition="in" filter="wipe(left)">
                                      <p:cBhvr>
                                        <p:cTn id="26" dur="500"/>
                                        <p:tgtEl>
                                          <p:spTgt spid="72"/>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74"/>
                                        </p:tgtEl>
                                        <p:attrNameLst>
                                          <p:attrName>style.visibility</p:attrName>
                                        </p:attrNameLst>
                                      </p:cBhvr>
                                      <p:to>
                                        <p:strVal val="visible"/>
                                      </p:to>
                                    </p:set>
                                    <p:animEffect transition="in" filter="wipe(left)">
                                      <p:cBhvr>
                                        <p:cTn id="30" dur="500"/>
                                        <p:tgtEl>
                                          <p:spTgt spid="74"/>
                                        </p:tgtEl>
                                      </p:cBhvr>
                                    </p:animEffect>
                                  </p:childTnLst>
                                </p:cTn>
                              </p:par>
                            </p:childTnLst>
                          </p:cTn>
                        </p:par>
                        <p:par>
                          <p:cTn id="31" fill="hold">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75"/>
                                        </p:tgtEl>
                                        <p:attrNameLst>
                                          <p:attrName>style.visibility</p:attrName>
                                        </p:attrNameLst>
                                      </p:cBhvr>
                                      <p:to>
                                        <p:strVal val="visible"/>
                                      </p:to>
                                    </p:set>
                                    <p:animEffect transition="in" filter="wipe(left)">
                                      <p:cBhvr>
                                        <p:cTn id="34" dur="500"/>
                                        <p:tgtEl>
                                          <p:spTgt spid="7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grpId="0" nodeType="click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wipe(right)">
                                      <p:cBhvr>
                                        <p:cTn id="39" dur="500"/>
                                        <p:tgtEl>
                                          <p:spTgt spid="76"/>
                                        </p:tgtEl>
                                      </p:cBhvr>
                                    </p:animEffect>
                                  </p:childTnLst>
                                </p:cTn>
                              </p:par>
                            </p:childTnLst>
                          </p:cTn>
                        </p:par>
                        <p:par>
                          <p:cTn id="40" fill="hold">
                            <p:stCondLst>
                              <p:cond delay="500"/>
                            </p:stCondLst>
                            <p:childTnLst>
                              <p:par>
                                <p:cTn id="41" presetID="22" presetClass="entr" presetSubtype="1" fill="hold" grpId="0" nodeType="afterEffect">
                                  <p:stCondLst>
                                    <p:cond delay="0"/>
                                  </p:stCondLst>
                                  <p:childTnLst>
                                    <p:set>
                                      <p:cBhvr>
                                        <p:cTn id="42" dur="1" fill="hold">
                                          <p:stCondLst>
                                            <p:cond delay="0"/>
                                          </p:stCondLst>
                                        </p:cTn>
                                        <p:tgtEl>
                                          <p:spTgt spid="79"/>
                                        </p:tgtEl>
                                        <p:attrNameLst>
                                          <p:attrName>style.visibility</p:attrName>
                                        </p:attrNameLst>
                                      </p:cBhvr>
                                      <p:to>
                                        <p:strVal val="visible"/>
                                      </p:to>
                                    </p:set>
                                    <p:animEffect transition="in" filter="wipe(up)">
                                      <p:cBhvr>
                                        <p:cTn id="43" dur="500"/>
                                        <p:tgtEl>
                                          <p:spTgt spid="7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xit" presetSubtype="8" fill="hold" grpId="1" nodeType="clickEffect">
                                  <p:stCondLst>
                                    <p:cond delay="0"/>
                                  </p:stCondLst>
                                  <p:childTnLst>
                                    <p:animEffect transition="out" filter="wipe(left)">
                                      <p:cBhvr>
                                        <p:cTn id="47" dur="500"/>
                                        <p:tgtEl>
                                          <p:spTgt spid="73"/>
                                        </p:tgtEl>
                                      </p:cBhvr>
                                    </p:animEffect>
                                    <p:set>
                                      <p:cBhvr>
                                        <p:cTn id="48" dur="1" fill="hold">
                                          <p:stCondLst>
                                            <p:cond delay="499"/>
                                          </p:stCondLst>
                                        </p:cTn>
                                        <p:tgtEl>
                                          <p:spTgt spid="73"/>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2" presetClass="exit" presetSubtype="2" fill="hold" grpId="1" nodeType="clickEffect">
                                  <p:stCondLst>
                                    <p:cond delay="0"/>
                                  </p:stCondLst>
                                  <p:childTnLst>
                                    <p:animEffect transition="out" filter="wipe(right)">
                                      <p:cBhvr>
                                        <p:cTn id="52" dur="500"/>
                                        <p:tgtEl>
                                          <p:spTgt spid="76"/>
                                        </p:tgtEl>
                                      </p:cBhvr>
                                    </p:animEffect>
                                    <p:set>
                                      <p:cBhvr>
                                        <p:cTn id="53" dur="1" fill="hold">
                                          <p:stCondLst>
                                            <p:cond delay="499"/>
                                          </p:stCondLst>
                                        </p:cTn>
                                        <p:tgtEl>
                                          <p:spTgt spid="76"/>
                                        </p:tgtEl>
                                        <p:attrNameLst>
                                          <p:attrName>style.visibility</p:attrName>
                                        </p:attrNameLst>
                                      </p:cBhvr>
                                      <p:to>
                                        <p:strVal val="hidden"/>
                                      </p:to>
                                    </p:set>
                                  </p:childTnLst>
                                </p:cTn>
                              </p:par>
                            </p:childTnLst>
                          </p:cTn>
                        </p:par>
                        <p:par>
                          <p:cTn id="54" fill="hold">
                            <p:stCondLst>
                              <p:cond delay="500"/>
                            </p:stCondLst>
                            <p:childTnLst>
                              <p:par>
                                <p:cTn id="55" presetID="1" presetClass="exit" presetSubtype="0" fill="hold" grpId="1" nodeType="afterEffect">
                                  <p:stCondLst>
                                    <p:cond delay="0"/>
                                  </p:stCondLst>
                                  <p:childTnLst>
                                    <p:set>
                                      <p:cBhvr>
                                        <p:cTn id="56" dur="1" fill="hold">
                                          <p:stCondLst>
                                            <p:cond delay="0"/>
                                          </p:stCondLst>
                                        </p:cTn>
                                        <p:tgtEl>
                                          <p:spTgt spid="7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P spid="70" grpId="0" animBg="1"/>
      <p:bldP spid="71" grpId="0" animBg="1"/>
      <p:bldP spid="72" grpId="0" animBg="1"/>
      <p:bldP spid="73" grpId="0" animBg="1"/>
      <p:bldP spid="73" grpId="1" animBg="1"/>
      <p:bldP spid="74" grpId="0" animBg="1"/>
      <p:bldP spid="75" grpId="0" animBg="1"/>
      <p:bldP spid="76" grpId="0" animBg="1"/>
      <p:bldP spid="76" grpId="1" animBg="1"/>
      <p:bldP spid="79" grpId="0" animBg="1"/>
      <p:bldP spid="79"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39EA0D-391C-F344-B81E-77CB63164A5F}"/>
              </a:ext>
            </a:extLst>
          </p:cNvPr>
          <p:cNvSpPr>
            <a:spLocks noGrp="1"/>
          </p:cNvSpPr>
          <p:nvPr>
            <p:ph type="sldNum" sz="quarter" idx="12"/>
          </p:nvPr>
        </p:nvSpPr>
        <p:spPr/>
        <p:txBody>
          <a:bodyPr/>
          <a:lstStyle/>
          <a:p>
            <a:fld id="{4E77BC79-9480-1042-96E1-82B94DA0811E}" type="slidenum">
              <a:rPr lang="en-US" smtClean="0"/>
              <a:t>43</a:t>
            </a:fld>
            <a:endParaRPr lang="en-US"/>
          </a:p>
        </p:txBody>
      </p:sp>
      <p:sp>
        <p:nvSpPr>
          <p:cNvPr id="3" name="Title 2">
            <a:extLst>
              <a:ext uri="{FF2B5EF4-FFF2-40B4-BE49-F238E27FC236}">
                <a16:creationId xmlns:a16="http://schemas.microsoft.com/office/drawing/2014/main" id="{FA5FFA3B-8509-7A4F-B59B-CC42D844CEE6}"/>
              </a:ext>
            </a:extLst>
          </p:cNvPr>
          <p:cNvSpPr>
            <a:spLocks noGrp="1"/>
          </p:cNvSpPr>
          <p:nvPr>
            <p:ph type="title"/>
          </p:nvPr>
        </p:nvSpPr>
        <p:spPr/>
        <p:txBody>
          <a:bodyPr>
            <a:normAutofit/>
          </a:bodyPr>
          <a:lstStyle/>
          <a:p>
            <a:r>
              <a:rPr lang="en-US" dirty="0"/>
              <a:t>Summary</a:t>
            </a:r>
          </a:p>
        </p:txBody>
      </p:sp>
      <p:sp>
        <p:nvSpPr>
          <p:cNvPr id="4" name="Content Placeholder 3">
            <a:extLst>
              <a:ext uri="{FF2B5EF4-FFF2-40B4-BE49-F238E27FC236}">
                <a16:creationId xmlns:a16="http://schemas.microsoft.com/office/drawing/2014/main" id="{FD59BC10-4403-2D4E-845D-A0CC3ADEE664}"/>
              </a:ext>
            </a:extLst>
          </p:cNvPr>
          <p:cNvSpPr>
            <a:spLocks noGrp="1"/>
          </p:cNvSpPr>
          <p:nvPr>
            <p:ph idx="1"/>
          </p:nvPr>
        </p:nvSpPr>
        <p:spPr/>
        <p:txBody>
          <a:bodyPr>
            <a:normAutofit/>
          </a:bodyPr>
          <a:lstStyle/>
          <a:p>
            <a:pPr algn="just"/>
            <a:r>
              <a:rPr lang="en-US" altLang="zh-TW" dirty="0"/>
              <a:t>Divide and Conquer is a recursive algorithm</a:t>
            </a:r>
          </a:p>
          <a:p>
            <a:pPr algn="just"/>
            <a:r>
              <a:rPr lang="en-US" altLang="en-US" dirty="0"/>
              <a:t>Three essential steps:</a:t>
            </a:r>
          </a:p>
          <a:p>
            <a:pPr lvl="1" algn="just"/>
            <a:r>
              <a:rPr lang="en-US" altLang="en-US" sz="2600" b="1" dirty="0">
                <a:solidFill>
                  <a:srgbClr val="C52D4E"/>
                </a:solidFill>
              </a:rPr>
              <a:t>Divide</a:t>
            </a:r>
            <a:r>
              <a:rPr lang="en-US" altLang="en-US" sz="2600" dirty="0"/>
              <a:t>: If the input size is too large to deal with in a straightforward manner, divide the data into two or more disjoint subsets.</a:t>
            </a:r>
          </a:p>
          <a:p>
            <a:pPr lvl="1" algn="just"/>
            <a:r>
              <a:rPr lang="en-US" altLang="en-US" sz="2600" b="1">
                <a:solidFill>
                  <a:srgbClr val="C52D4E"/>
                </a:solidFill>
              </a:rPr>
              <a:t>Recurse</a:t>
            </a:r>
            <a:r>
              <a:rPr lang="en-US" altLang="en-US" sz="2600"/>
              <a:t>: </a:t>
            </a:r>
            <a:r>
              <a:rPr lang="en-US" altLang="en-US" sz="2600" dirty="0"/>
              <a:t>Use divide and conquer to solve the subproblems associated with the sub datasets.</a:t>
            </a:r>
          </a:p>
          <a:p>
            <a:pPr lvl="1" algn="just"/>
            <a:r>
              <a:rPr lang="en-US" altLang="en-US" sz="2600" b="1" dirty="0">
                <a:solidFill>
                  <a:srgbClr val="C52D4E"/>
                </a:solidFill>
              </a:rPr>
              <a:t>Conquer</a:t>
            </a:r>
            <a:r>
              <a:rPr lang="en-US" altLang="en-US" sz="2600" dirty="0"/>
              <a:t>: Take the solutions from the subproblems and “merge” them to a solution from the division point.</a:t>
            </a:r>
          </a:p>
          <a:p>
            <a:pPr algn="just"/>
            <a:endParaRPr lang="en-US" altLang="zh-TW" sz="2400" dirty="0"/>
          </a:p>
        </p:txBody>
      </p:sp>
    </p:spTree>
    <p:extLst>
      <p:ext uri="{BB962C8B-B14F-4D97-AF65-F5344CB8AC3E}">
        <p14:creationId xmlns:p14="http://schemas.microsoft.com/office/powerpoint/2010/main" val="780480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BF8292-B932-DE47-AA77-FACFFE02A80C}"/>
              </a:ext>
            </a:extLst>
          </p:cNvPr>
          <p:cNvSpPr>
            <a:spLocks noGrp="1"/>
          </p:cNvSpPr>
          <p:nvPr>
            <p:ph type="sldNum" sz="quarter" idx="12"/>
          </p:nvPr>
        </p:nvSpPr>
        <p:spPr/>
        <p:txBody>
          <a:bodyPr/>
          <a:lstStyle/>
          <a:p>
            <a:fld id="{4E77BC79-9480-1042-96E1-82B94DA0811E}" type="slidenum">
              <a:rPr lang="en-US" smtClean="0"/>
              <a:t>44</a:t>
            </a:fld>
            <a:endParaRPr lang="en-US"/>
          </a:p>
        </p:txBody>
      </p:sp>
      <p:sp>
        <p:nvSpPr>
          <p:cNvPr id="3" name="Title 2">
            <a:extLst>
              <a:ext uri="{FF2B5EF4-FFF2-40B4-BE49-F238E27FC236}">
                <a16:creationId xmlns:a16="http://schemas.microsoft.com/office/drawing/2014/main" id="{0C457E9C-67B4-E24E-BF13-1AB8665CA442}"/>
              </a:ext>
            </a:extLst>
          </p:cNvPr>
          <p:cNvSpPr>
            <a:spLocks noGrp="1"/>
          </p:cNvSpPr>
          <p:nvPr>
            <p:ph type="title"/>
          </p:nvPr>
        </p:nvSpPr>
        <p:spPr/>
        <p:txBody>
          <a:bodyPr/>
          <a:lstStyle/>
          <a:p>
            <a:r>
              <a:rPr lang="en-US" dirty="0"/>
              <a:t>Note</a:t>
            </a:r>
          </a:p>
        </p:txBody>
      </p:sp>
      <p:sp>
        <p:nvSpPr>
          <p:cNvPr id="4" name="Content Placeholder 3">
            <a:extLst>
              <a:ext uri="{FF2B5EF4-FFF2-40B4-BE49-F238E27FC236}">
                <a16:creationId xmlns:a16="http://schemas.microsoft.com/office/drawing/2014/main" id="{8D8A6AF5-86F2-3249-A04B-4750D710F3DB}"/>
              </a:ext>
            </a:extLst>
          </p:cNvPr>
          <p:cNvSpPr>
            <a:spLocks noGrp="1"/>
          </p:cNvSpPr>
          <p:nvPr>
            <p:ph idx="1"/>
          </p:nvPr>
        </p:nvSpPr>
        <p:spPr/>
        <p:txBody>
          <a:bodyPr/>
          <a:lstStyle/>
          <a:p>
            <a:r>
              <a:rPr lang="en-US" dirty="0"/>
              <a:t>To compile a “</a:t>
            </a:r>
            <a:r>
              <a:rPr lang="en-US" dirty="0" err="1"/>
              <a:t>test.cpp</a:t>
            </a:r>
            <a:r>
              <a:rPr lang="en-US" dirty="0"/>
              <a:t>” program to a binary “test”</a:t>
            </a:r>
          </a:p>
          <a:p>
            <a:pPr lvl="1"/>
            <a:r>
              <a:rPr lang="en-US" dirty="0"/>
              <a:t>g++ </a:t>
            </a:r>
            <a:r>
              <a:rPr lang="en-US" dirty="0" err="1"/>
              <a:t>test.cpp</a:t>
            </a:r>
            <a:r>
              <a:rPr lang="en-US" dirty="0"/>
              <a:t> -O2 -o test</a:t>
            </a:r>
          </a:p>
          <a:p>
            <a:r>
              <a:rPr lang="en-US" dirty="0"/>
              <a:t>To feed a program with a test file from the standard output: </a:t>
            </a:r>
          </a:p>
          <a:p>
            <a:pPr lvl="1"/>
            <a:r>
              <a:rPr lang="en-US" dirty="0"/>
              <a:t>./simple &lt; </a:t>
            </a:r>
            <a:r>
              <a:rPr lang="en-US" dirty="0" err="1"/>
              <a:t>test.txt</a:t>
            </a:r>
            <a:endParaRPr lang="en-US" dirty="0"/>
          </a:p>
          <a:p>
            <a:r>
              <a:rPr lang="en-US" dirty="0"/>
              <a:t>To measure the runtime of the above program:</a:t>
            </a:r>
          </a:p>
          <a:p>
            <a:pPr lvl="1"/>
            <a:r>
              <a:rPr lang="en-US" dirty="0"/>
              <a:t>time –p ./simple &lt; </a:t>
            </a:r>
            <a:r>
              <a:rPr lang="en-US" dirty="0" err="1"/>
              <a:t>test.txt</a:t>
            </a:r>
            <a:endParaRPr lang="en-US" dirty="0"/>
          </a:p>
          <a:p>
            <a:endParaRPr lang="en-US" dirty="0"/>
          </a:p>
          <a:p>
            <a:endParaRPr lang="en-US" dirty="0"/>
          </a:p>
        </p:txBody>
      </p:sp>
    </p:spTree>
    <p:extLst>
      <p:ext uri="{BB962C8B-B14F-4D97-AF65-F5344CB8AC3E}">
        <p14:creationId xmlns:p14="http://schemas.microsoft.com/office/powerpoint/2010/main" val="3721414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E7C773-0262-AF46-B7F2-1C1F2434A30E}"/>
              </a:ext>
            </a:extLst>
          </p:cNvPr>
          <p:cNvSpPr>
            <a:spLocks noGrp="1"/>
          </p:cNvSpPr>
          <p:nvPr>
            <p:ph type="sldNum" sz="quarter" idx="12"/>
          </p:nvPr>
        </p:nvSpPr>
        <p:spPr/>
        <p:txBody>
          <a:bodyPr/>
          <a:lstStyle/>
          <a:p>
            <a:fld id="{4E77BC79-9480-1042-96E1-82B94DA0811E}" type="slidenum">
              <a:rPr lang="en-US" smtClean="0"/>
              <a:t>5</a:t>
            </a:fld>
            <a:endParaRPr lang="en-US"/>
          </a:p>
        </p:txBody>
      </p:sp>
      <p:sp>
        <p:nvSpPr>
          <p:cNvPr id="3" name="Title 2">
            <a:extLst>
              <a:ext uri="{FF2B5EF4-FFF2-40B4-BE49-F238E27FC236}">
                <a16:creationId xmlns:a16="http://schemas.microsoft.com/office/drawing/2014/main" id="{C41CF743-E055-7F45-B322-4D5643884354}"/>
              </a:ext>
            </a:extLst>
          </p:cNvPr>
          <p:cNvSpPr>
            <a:spLocks noGrp="1"/>
          </p:cNvSpPr>
          <p:nvPr>
            <p:ph type="title"/>
          </p:nvPr>
        </p:nvSpPr>
        <p:spPr/>
        <p:txBody>
          <a:bodyPr/>
          <a:lstStyle/>
          <a:p>
            <a:r>
              <a:rPr lang="en-US" dirty="0"/>
              <a:t>Some Questions about the Course</a:t>
            </a:r>
          </a:p>
        </p:txBody>
      </p:sp>
      <p:sp>
        <p:nvSpPr>
          <p:cNvPr id="4" name="Content Placeholder 3">
            <a:extLst>
              <a:ext uri="{FF2B5EF4-FFF2-40B4-BE49-F238E27FC236}">
                <a16:creationId xmlns:a16="http://schemas.microsoft.com/office/drawing/2014/main" id="{3BD01CE8-515F-364F-93B3-BDD9E09B2824}"/>
              </a:ext>
            </a:extLst>
          </p:cNvPr>
          <p:cNvSpPr>
            <a:spLocks noGrp="1"/>
          </p:cNvSpPr>
          <p:nvPr>
            <p:ph idx="1"/>
          </p:nvPr>
        </p:nvSpPr>
        <p:spPr/>
        <p:txBody>
          <a:bodyPr/>
          <a:lstStyle/>
          <a:p>
            <a:r>
              <a:rPr lang="en-US" dirty="0"/>
              <a:t>How can I find more materials about C++ learning?</a:t>
            </a:r>
          </a:p>
          <a:p>
            <a:pPr lvl="1"/>
            <a:r>
              <a:rPr lang="en-US" dirty="0" err="1"/>
              <a:t>Cpp</a:t>
            </a:r>
            <a:r>
              <a:rPr lang="en-US" dirty="0"/>
              <a:t>-now: </a:t>
            </a:r>
            <a:r>
              <a:rPr lang="en-US" dirty="0">
                <a:hlinkClick r:id="rId3"/>
              </a:rPr>
              <a:t>https://www.youtube.com/user/BoostCon</a:t>
            </a:r>
            <a:endParaRPr lang="en-US" dirty="0"/>
          </a:p>
          <a:p>
            <a:pPr lvl="1"/>
            <a:r>
              <a:rPr lang="en-US" dirty="0" err="1"/>
              <a:t>Cpp</a:t>
            </a:r>
            <a:r>
              <a:rPr lang="en-US" dirty="0"/>
              <a:t>-conf: </a:t>
            </a:r>
            <a:r>
              <a:rPr lang="en-US" dirty="0">
                <a:hlinkClick r:id="rId4"/>
              </a:rPr>
              <a:t>https://www.youtube.com/user/CppCon</a:t>
            </a:r>
            <a:endParaRPr lang="en-US" dirty="0"/>
          </a:p>
          <a:p>
            <a:pPr lvl="1"/>
            <a:r>
              <a:rPr lang="en-US" dirty="0" err="1"/>
              <a:t>Cpp</a:t>
            </a:r>
            <a:r>
              <a:rPr lang="en-US" dirty="0"/>
              <a:t>-reference: </a:t>
            </a:r>
            <a:r>
              <a:rPr lang="en-US" dirty="0">
                <a:hlinkClick r:id="rId5"/>
              </a:rPr>
              <a:t>https://en.cppreference.com/w/</a:t>
            </a:r>
            <a:endParaRPr lang="en-US" dirty="0"/>
          </a:p>
          <a:p>
            <a:r>
              <a:rPr lang="en-US" dirty="0"/>
              <a:t>How to know my code is good?</a:t>
            </a:r>
          </a:p>
          <a:p>
            <a:pPr lvl="1"/>
            <a:r>
              <a:rPr lang="en-US" dirty="0"/>
              <a:t>Ask experienced coder to read your code</a:t>
            </a:r>
          </a:p>
          <a:p>
            <a:pPr lvl="1"/>
            <a:r>
              <a:rPr lang="en-US" dirty="0"/>
              <a:t>Dive into the assembly: </a:t>
            </a:r>
            <a:r>
              <a:rPr lang="en-US" dirty="0">
                <a:hlinkClick r:id="rId6"/>
              </a:rPr>
              <a:t>https://godbolt.org/</a:t>
            </a:r>
            <a:endParaRPr lang="en-US" dirty="0"/>
          </a:p>
          <a:p>
            <a:r>
              <a:rPr lang="en-US" dirty="0"/>
              <a:t>What hardware knowledge do I need?</a:t>
            </a:r>
          </a:p>
          <a:p>
            <a:r>
              <a:rPr lang="en-US" dirty="0"/>
              <a:t>How does this course help me find a job in AI?</a:t>
            </a:r>
          </a:p>
        </p:txBody>
      </p:sp>
    </p:spTree>
    <p:extLst>
      <p:ext uri="{BB962C8B-B14F-4D97-AF65-F5344CB8AC3E}">
        <p14:creationId xmlns:p14="http://schemas.microsoft.com/office/powerpoint/2010/main" val="3662677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EB6DF4-1F96-AC48-9196-6648F193C9D4}"/>
              </a:ext>
            </a:extLst>
          </p:cNvPr>
          <p:cNvSpPr>
            <a:spLocks noGrp="1"/>
          </p:cNvSpPr>
          <p:nvPr>
            <p:ph type="sldNum" sz="quarter" idx="12"/>
          </p:nvPr>
        </p:nvSpPr>
        <p:spPr/>
        <p:txBody>
          <a:bodyPr/>
          <a:lstStyle/>
          <a:p>
            <a:fld id="{4E77BC79-9480-1042-96E1-82B94DA0811E}" type="slidenum">
              <a:rPr lang="en-US" smtClean="0"/>
              <a:t>6</a:t>
            </a:fld>
            <a:endParaRPr lang="en-US"/>
          </a:p>
        </p:txBody>
      </p:sp>
      <p:sp>
        <p:nvSpPr>
          <p:cNvPr id="3" name="Title 2">
            <a:extLst>
              <a:ext uri="{FF2B5EF4-FFF2-40B4-BE49-F238E27FC236}">
                <a16:creationId xmlns:a16="http://schemas.microsoft.com/office/drawing/2014/main" id="{1377622A-3B32-7944-8BE0-25E7C57A191B}"/>
              </a:ext>
            </a:extLst>
          </p:cNvPr>
          <p:cNvSpPr>
            <a:spLocks noGrp="1"/>
          </p:cNvSpPr>
          <p:nvPr>
            <p:ph type="title"/>
          </p:nvPr>
        </p:nvSpPr>
        <p:spPr/>
        <p:txBody>
          <a:bodyPr/>
          <a:lstStyle/>
          <a:p>
            <a:r>
              <a:rPr lang="en-US" dirty="0"/>
              <a:t>Reflect on Big Mod Problem</a:t>
            </a:r>
          </a:p>
        </p:txBody>
      </p:sp>
      <p:sp>
        <p:nvSpPr>
          <p:cNvPr id="4" name="Content Placeholder 3">
            <a:extLst>
              <a:ext uri="{FF2B5EF4-FFF2-40B4-BE49-F238E27FC236}">
                <a16:creationId xmlns:a16="http://schemas.microsoft.com/office/drawing/2014/main" id="{5AD41C58-42A7-C848-AA60-D784AB5DF5EF}"/>
              </a:ext>
            </a:extLst>
          </p:cNvPr>
          <p:cNvSpPr>
            <a:spLocks noGrp="1"/>
          </p:cNvSpPr>
          <p:nvPr>
            <p:ph idx="1"/>
          </p:nvPr>
        </p:nvSpPr>
        <p:spPr>
          <a:xfrm>
            <a:off x="628650" y="1295944"/>
            <a:ext cx="7886700" cy="5168356"/>
          </a:xfrm>
        </p:spPr>
        <p:txBody>
          <a:bodyPr>
            <a:normAutofit lnSpcReduction="10000"/>
          </a:bodyPr>
          <a:lstStyle/>
          <a:p>
            <a:pPr>
              <a:defRPr/>
            </a:pPr>
            <a:r>
              <a:rPr lang="en-US" altLang="zh-TW" dirty="0"/>
              <a:t>Compute a</a:t>
            </a:r>
            <a:r>
              <a:rPr lang="en-US" altLang="zh-TW" baseline="30000" dirty="0"/>
              <a:t>b</a:t>
            </a:r>
            <a:r>
              <a:rPr lang="en-US" altLang="zh-TW" dirty="0"/>
              <a:t> mod c (b is as large as 2147483647)</a:t>
            </a:r>
          </a:p>
          <a:p>
            <a:pPr>
              <a:defRPr/>
            </a:pPr>
            <a:r>
              <a:rPr lang="en-US" altLang="zh-TW" dirty="0"/>
              <a:t>Naïve method</a:t>
            </a:r>
          </a:p>
          <a:p>
            <a:pPr lvl="1">
              <a:buNone/>
              <a:defRPr/>
            </a:pPr>
            <a:r>
              <a:rPr lang="en-US" altLang="zh-TW" dirty="0"/>
              <a:t>for(</a:t>
            </a:r>
            <a:r>
              <a:rPr lang="en-US" altLang="zh-TW" dirty="0" err="1"/>
              <a:t>i</a:t>
            </a:r>
            <a:r>
              <a:rPr lang="en-US" altLang="zh-TW" dirty="0"/>
              <a:t>=1, j=1; </a:t>
            </a:r>
            <a:r>
              <a:rPr lang="en-US" altLang="zh-TW" dirty="0" err="1"/>
              <a:t>i</a:t>
            </a:r>
            <a:r>
              <a:rPr lang="en-US" altLang="zh-TW" dirty="0"/>
              <a:t>&lt;=b; </a:t>
            </a:r>
            <a:r>
              <a:rPr lang="en-US" altLang="zh-TW" dirty="0" err="1"/>
              <a:t>i</a:t>
            </a:r>
            <a:r>
              <a:rPr lang="en-US" altLang="zh-TW" dirty="0"/>
              <a:t>++)</a:t>
            </a:r>
          </a:p>
          <a:p>
            <a:pPr lvl="1">
              <a:buNone/>
              <a:defRPr/>
            </a:pPr>
            <a:r>
              <a:rPr lang="en-US" altLang="zh-TW" dirty="0"/>
              <a:t>		j = (j*a)%c;</a:t>
            </a:r>
          </a:p>
          <a:p>
            <a:pPr lvl="1">
              <a:buNone/>
              <a:defRPr/>
            </a:pPr>
            <a:r>
              <a:rPr lang="en-US" altLang="zh-TW" dirty="0" err="1"/>
              <a:t>printf</a:t>
            </a:r>
            <a:r>
              <a:rPr lang="en-US" altLang="zh-TW" dirty="0"/>
              <a:t>("%d\n", j);</a:t>
            </a:r>
          </a:p>
          <a:p>
            <a:pPr lvl="1">
              <a:defRPr/>
            </a:pPr>
            <a:r>
              <a:rPr lang="en-US" altLang="zh-TW" dirty="0">
                <a:solidFill>
                  <a:srgbClr val="FF0000"/>
                </a:solidFill>
              </a:rPr>
              <a:t>2</a:t>
            </a:r>
            <a:r>
              <a:rPr lang="en-US" altLang="zh-TW" baseline="30000" dirty="0">
                <a:solidFill>
                  <a:srgbClr val="FF0000"/>
                </a:solidFill>
              </a:rPr>
              <a:t>16</a:t>
            </a:r>
            <a:r>
              <a:rPr lang="en-US" altLang="zh-TW" dirty="0">
                <a:solidFill>
                  <a:srgbClr val="FF0000"/>
                </a:solidFill>
              </a:rPr>
              <a:t> = 2*2*2*2*2*2*…*2	total 15 calculation</a:t>
            </a:r>
          </a:p>
          <a:p>
            <a:pPr>
              <a:defRPr/>
            </a:pPr>
            <a:r>
              <a:rPr lang="en-US" altLang="zh-TW" dirty="0"/>
              <a:t>Can we do better? </a:t>
            </a:r>
          </a:p>
          <a:p>
            <a:pPr lvl="1"/>
            <a:r>
              <a:rPr lang="en-US" altLang="zh-TW" dirty="0">
                <a:solidFill>
                  <a:schemeClr val="accent5">
                    <a:lumMod val="75000"/>
                  </a:schemeClr>
                </a:solidFill>
              </a:rPr>
              <a:t>2</a:t>
            </a:r>
            <a:r>
              <a:rPr lang="en-US" altLang="zh-TW" baseline="30000" dirty="0">
                <a:solidFill>
                  <a:schemeClr val="accent5">
                    <a:lumMod val="75000"/>
                  </a:schemeClr>
                </a:solidFill>
              </a:rPr>
              <a:t>16</a:t>
            </a:r>
            <a:r>
              <a:rPr lang="en-US" altLang="zh-TW" dirty="0">
                <a:solidFill>
                  <a:schemeClr val="accent5">
                    <a:lumMod val="75000"/>
                  </a:schemeClr>
                </a:solidFill>
              </a:rPr>
              <a:t> = ( 2</a:t>
            </a:r>
            <a:r>
              <a:rPr lang="en-US" altLang="zh-TW" baseline="30000" dirty="0">
                <a:solidFill>
                  <a:schemeClr val="accent5">
                    <a:lumMod val="75000"/>
                  </a:schemeClr>
                </a:solidFill>
              </a:rPr>
              <a:t>8</a:t>
            </a:r>
            <a:r>
              <a:rPr lang="en-US" altLang="zh-TW" dirty="0">
                <a:solidFill>
                  <a:schemeClr val="accent5">
                    <a:lumMod val="75000"/>
                  </a:schemeClr>
                </a:solidFill>
              </a:rPr>
              <a:t> )</a:t>
            </a:r>
            <a:r>
              <a:rPr lang="en-US" altLang="zh-TW" baseline="30000" dirty="0">
                <a:solidFill>
                  <a:schemeClr val="accent5">
                    <a:lumMod val="75000"/>
                  </a:schemeClr>
                </a:solidFill>
              </a:rPr>
              <a:t>2</a:t>
            </a:r>
            <a:r>
              <a:rPr lang="en-US" altLang="zh-TW" dirty="0">
                <a:solidFill>
                  <a:schemeClr val="accent5">
                    <a:lumMod val="75000"/>
                  </a:schemeClr>
                </a:solidFill>
              </a:rPr>
              <a:t>		total 1 calculation</a:t>
            </a:r>
          </a:p>
          <a:p>
            <a:pPr lvl="1"/>
            <a:r>
              <a:rPr lang="en-US" altLang="zh-TW" dirty="0">
                <a:solidFill>
                  <a:schemeClr val="accent5">
                    <a:lumMod val="75000"/>
                  </a:schemeClr>
                </a:solidFill>
              </a:rPr>
              <a:t>2</a:t>
            </a:r>
            <a:r>
              <a:rPr lang="en-US" altLang="zh-TW" baseline="30000" dirty="0">
                <a:solidFill>
                  <a:schemeClr val="accent5">
                    <a:lumMod val="75000"/>
                  </a:schemeClr>
                </a:solidFill>
              </a:rPr>
              <a:t>8</a:t>
            </a:r>
            <a:r>
              <a:rPr lang="en-US" altLang="zh-TW" dirty="0">
                <a:solidFill>
                  <a:schemeClr val="accent5">
                    <a:lumMod val="75000"/>
                  </a:schemeClr>
                </a:solidFill>
              </a:rPr>
              <a:t>  = ( 2</a:t>
            </a:r>
            <a:r>
              <a:rPr lang="en-US" altLang="zh-TW" baseline="30000" dirty="0">
                <a:solidFill>
                  <a:schemeClr val="accent5">
                    <a:lumMod val="75000"/>
                  </a:schemeClr>
                </a:solidFill>
              </a:rPr>
              <a:t>4</a:t>
            </a:r>
            <a:r>
              <a:rPr lang="en-US" altLang="zh-TW" dirty="0">
                <a:solidFill>
                  <a:schemeClr val="accent5">
                    <a:lumMod val="75000"/>
                  </a:schemeClr>
                </a:solidFill>
              </a:rPr>
              <a:t> )</a:t>
            </a:r>
            <a:r>
              <a:rPr lang="en-US" altLang="zh-TW" baseline="30000" dirty="0">
                <a:solidFill>
                  <a:schemeClr val="accent5">
                    <a:lumMod val="75000"/>
                  </a:schemeClr>
                </a:solidFill>
              </a:rPr>
              <a:t>2</a:t>
            </a:r>
            <a:r>
              <a:rPr lang="en-US" altLang="zh-TW" dirty="0">
                <a:solidFill>
                  <a:schemeClr val="accent5">
                    <a:lumMod val="75000"/>
                  </a:schemeClr>
                </a:solidFill>
              </a:rPr>
              <a:t> 		total 1 calculation</a:t>
            </a:r>
          </a:p>
          <a:p>
            <a:pPr lvl="1"/>
            <a:r>
              <a:rPr lang="en-US" altLang="zh-TW" dirty="0">
                <a:solidFill>
                  <a:schemeClr val="accent5">
                    <a:lumMod val="75000"/>
                  </a:schemeClr>
                </a:solidFill>
              </a:rPr>
              <a:t>2</a:t>
            </a:r>
            <a:r>
              <a:rPr lang="en-US" altLang="zh-TW" baseline="30000" dirty="0">
                <a:solidFill>
                  <a:schemeClr val="accent5">
                    <a:lumMod val="75000"/>
                  </a:schemeClr>
                </a:solidFill>
              </a:rPr>
              <a:t>4</a:t>
            </a:r>
            <a:r>
              <a:rPr lang="en-US" altLang="zh-TW" dirty="0">
                <a:solidFill>
                  <a:schemeClr val="accent5">
                    <a:lumMod val="75000"/>
                  </a:schemeClr>
                </a:solidFill>
              </a:rPr>
              <a:t>  = ( 2</a:t>
            </a:r>
            <a:r>
              <a:rPr lang="en-US" altLang="zh-TW" baseline="30000" dirty="0">
                <a:solidFill>
                  <a:schemeClr val="accent5">
                    <a:lumMod val="75000"/>
                  </a:schemeClr>
                </a:solidFill>
              </a:rPr>
              <a:t>2</a:t>
            </a:r>
            <a:r>
              <a:rPr lang="en-US" altLang="zh-TW" dirty="0">
                <a:solidFill>
                  <a:schemeClr val="accent5">
                    <a:lumMod val="75000"/>
                  </a:schemeClr>
                </a:solidFill>
              </a:rPr>
              <a:t> )</a:t>
            </a:r>
            <a:r>
              <a:rPr lang="en-US" altLang="zh-TW" baseline="30000" dirty="0">
                <a:solidFill>
                  <a:schemeClr val="accent5">
                    <a:lumMod val="75000"/>
                  </a:schemeClr>
                </a:solidFill>
              </a:rPr>
              <a:t>2</a:t>
            </a:r>
            <a:r>
              <a:rPr lang="en-US" altLang="zh-TW" dirty="0">
                <a:solidFill>
                  <a:schemeClr val="accent5">
                    <a:lumMod val="75000"/>
                  </a:schemeClr>
                </a:solidFill>
              </a:rPr>
              <a:t> 		total 1 calculation</a:t>
            </a:r>
          </a:p>
          <a:p>
            <a:pPr lvl="1"/>
            <a:r>
              <a:rPr lang="en-US" altLang="zh-TW" dirty="0">
                <a:solidFill>
                  <a:schemeClr val="accent5">
                    <a:lumMod val="75000"/>
                  </a:schemeClr>
                </a:solidFill>
              </a:rPr>
              <a:t>2</a:t>
            </a:r>
            <a:r>
              <a:rPr lang="en-US" altLang="zh-TW" baseline="30000" dirty="0">
                <a:solidFill>
                  <a:schemeClr val="accent5">
                    <a:lumMod val="75000"/>
                  </a:schemeClr>
                </a:solidFill>
              </a:rPr>
              <a:t>2</a:t>
            </a:r>
            <a:r>
              <a:rPr lang="en-US" altLang="zh-TW" dirty="0">
                <a:solidFill>
                  <a:schemeClr val="accent5">
                    <a:lumMod val="75000"/>
                  </a:schemeClr>
                </a:solidFill>
              </a:rPr>
              <a:t>  = ( 2</a:t>
            </a:r>
            <a:r>
              <a:rPr lang="en-US" altLang="zh-TW" baseline="30000" dirty="0">
                <a:solidFill>
                  <a:schemeClr val="accent5">
                    <a:lumMod val="75000"/>
                  </a:schemeClr>
                </a:solidFill>
              </a:rPr>
              <a:t>1</a:t>
            </a:r>
            <a:r>
              <a:rPr lang="en-US" altLang="zh-TW" dirty="0">
                <a:solidFill>
                  <a:schemeClr val="accent5">
                    <a:lumMod val="75000"/>
                  </a:schemeClr>
                </a:solidFill>
              </a:rPr>
              <a:t> )</a:t>
            </a:r>
            <a:r>
              <a:rPr lang="en-US" altLang="zh-TW" baseline="30000" dirty="0">
                <a:solidFill>
                  <a:schemeClr val="accent5">
                    <a:lumMod val="75000"/>
                  </a:schemeClr>
                </a:solidFill>
              </a:rPr>
              <a:t>2</a:t>
            </a:r>
            <a:r>
              <a:rPr lang="en-US" altLang="zh-TW" dirty="0">
                <a:solidFill>
                  <a:schemeClr val="accent5">
                    <a:lumMod val="75000"/>
                  </a:schemeClr>
                </a:solidFill>
              </a:rPr>
              <a:t> 		total 1 calculation</a:t>
            </a:r>
          </a:p>
          <a:p>
            <a:pPr lvl="1"/>
            <a:r>
              <a:rPr lang="en-US" altLang="zh-TW" dirty="0">
                <a:solidFill>
                  <a:schemeClr val="accent5">
                    <a:lumMod val="75000"/>
                  </a:schemeClr>
                </a:solidFill>
              </a:rPr>
              <a:t>2</a:t>
            </a:r>
            <a:r>
              <a:rPr lang="en-US" altLang="zh-TW" baseline="30000" dirty="0">
                <a:solidFill>
                  <a:schemeClr val="accent5">
                    <a:lumMod val="75000"/>
                  </a:schemeClr>
                </a:solidFill>
              </a:rPr>
              <a:t>1</a:t>
            </a:r>
            <a:r>
              <a:rPr lang="en-US" altLang="zh-TW" dirty="0">
                <a:solidFill>
                  <a:schemeClr val="accent5">
                    <a:lumMod val="75000"/>
                  </a:schemeClr>
                </a:solidFill>
              </a:rPr>
              <a:t>  = ( 2</a:t>
            </a:r>
            <a:r>
              <a:rPr lang="en-US" altLang="zh-TW" baseline="30000" dirty="0">
                <a:solidFill>
                  <a:schemeClr val="accent5">
                    <a:lumMod val="75000"/>
                  </a:schemeClr>
                </a:solidFill>
              </a:rPr>
              <a:t>0</a:t>
            </a:r>
            <a:r>
              <a:rPr lang="en-US" altLang="zh-TW" dirty="0">
                <a:solidFill>
                  <a:schemeClr val="accent5">
                    <a:lumMod val="75000"/>
                  </a:schemeClr>
                </a:solidFill>
              </a:rPr>
              <a:t> ) 		total 1 calculation</a:t>
            </a:r>
          </a:p>
          <a:p>
            <a:pPr lvl="1">
              <a:defRPr/>
            </a:pPr>
            <a:endParaRPr lang="en-US" altLang="zh-TW" dirty="0"/>
          </a:p>
          <a:p>
            <a:pPr lvl="1">
              <a:defRPr/>
            </a:pPr>
            <a:endParaRPr lang="en-US" altLang="zh-TW" dirty="0">
              <a:solidFill>
                <a:schemeClr val="accent5">
                  <a:lumMod val="75000"/>
                </a:schemeClr>
              </a:solidFill>
            </a:endParaRPr>
          </a:p>
          <a:p>
            <a:pPr lvl="1">
              <a:defRPr/>
            </a:pPr>
            <a:endParaRPr lang="en-US" altLang="zh-TW" dirty="0">
              <a:solidFill>
                <a:schemeClr val="accent5">
                  <a:lumMod val="75000"/>
                </a:schemeClr>
              </a:solidFill>
            </a:endParaRPr>
          </a:p>
          <a:p>
            <a:pPr lvl="1">
              <a:defRPr/>
            </a:pPr>
            <a:endParaRPr lang="en-US" altLang="zh-TW" dirty="0">
              <a:solidFill>
                <a:schemeClr val="accent5">
                  <a:lumMod val="75000"/>
                </a:schemeClr>
              </a:solidFill>
            </a:endParaRPr>
          </a:p>
          <a:p>
            <a:endParaRPr lang="en-US" dirty="0"/>
          </a:p>
        </p:txBody>
      </p:sp>
    </p:spTree>
    <p:extLst>
      <p:ext uri="{BB962C8B-B14F-4D97-AF65-F5344CB8AC3E}">
        <p14:creationId xmlns:p14="http://schemas.microsoft.com/office/powerpoint/2010/main" val="2969783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BCDDD8-8B9A-7A44-9AFD-CDD247E0B25A}"/>
              </a:ext>
            </a:extLst>
          </p:cNvPr>
          <p:cNvSpPr>
            <a:spLocks noGrp="1"/>
          </p:cNvSpPr>
          <p:nvPr>
            <p:ph type="sldNum" sz="quarter" idx="12"/>
          </p:nvPr>
        </p:nvSpPr>
        <p:spPr/>
        <p:txBody>
          <a:bodyPr/>
          <a:lstStyle/>
          <a:p>
            <a:fld id="{4E77BC79-9480-1042-96E1-82B94DA0811E}" type="slidenum">
              <a:rPr lang="en-US" smtClean="0"/>
              <a:t>7</a:t>
            </a:fld>
            <a:endParaRPr lang="en-US"/>
          </a:p>
        </p:txBody>
      </p:sp>
      <p:sp>
        <p:nvSpPr>
          <p:cNvPr id="3" name="Title 2">
            <a:extLst>
              <a:ext uri="{FF2B5EF4-FFF2-40B4-BE49-F238E27FC236}">
                <a16:creationId xmlns:a16="http://schemas.microsoft.com/office/drawing/2014/main" id="{03092A58-25FE-204E-BF80-CB6475D28C36}"/>
              </a:ext>
            </a:extLst>
          </p:cNvPr>
          <p:cNvSpPr>
            <a:spLocks noGrp="1"/>
          </p:cNvSpPr>
          <p:nvPr>
            <p:ph type="title"/>
          </p:nvPr>
        </p:nvSpPr>
        <p:spPr/>
        <p:txBody>
          <a:bodyPr/>
          <a:lstStyle/>
          <a:p>
            <a:r>
              <a:rPr lang="en-US" dirty="0"/>
              <a:t>Refined Solution</a:t>
            </a:r>
          </a:p>
        </p:txBody>
      </p:sp>
      <p:sp>
        <p:nvSpPr>
          <p:cNvPr id="4" name="Content Placeholder 3">
            <a:extLst>
              <a:ext uri="{FF2B5EF4-FFF2-40B4-BE49-F238E27FC236}">
                <a16:creationId xmlns:a16="http://schemas.microsoft.com/office/drawing/2014/main" id="{58330611-D5FA-2448-90EE-755ACE2818D6}"/>
              </a:ext>
            </a:extLst>
          </p:cNvPr>
          <p:cNvSpPr>
            <a:spLocks noGrp="1"/>
          </p:cNvSpPr>
          <p:nvPr>
            <p:ph idx="1"/>
          </p:nvPr>
        </p:nvSpPr>
        <p:spPr>
          <a:xfrm>
            <a:off x="628650" y="1295944"/>
            <a:ext cx="7886700" cy="5214584"/>
          </a:xfrm>
        </p:spPr>
        <p:txBody>
          <a:bodyPr>
            <a:normAutofit fontScale="92500" lnSpcReduction="20000"/>
          </a:bodyPr>
          <a:lstStyle/>
          <a:p>
            <a:pPr>
              <a:buNone/>
            </a:pPr>
            <a:r>
              <a:rPr lang="en-US" altLang="zh-TW" sz="1600" dirty="0"/>
              <a:t>#include &lt;iostream&gt;</a:t>
            </a:r>
          </a:p>
          <a:p>
            <a:pPr>
              <a:buNone/>
            </a:pPr>
            <a:r>
              <a:rPr lang="en-US" altLang="zh-TW" sz="1600" strike="sngStrike" dirty="0">
                <a:solidFill>
                  <a:srgbClr val="FF0000"/>
                </a:solidFill>
              </a:rPr>
              <a:t>using namespace std;</a:t>
            </a:r>
          </a:p>
          <a:p>
            <a:pPr>
              <a:buNone/>
            </a:pPr>
            <a:endParaRPr lang="zh-TW" altLang="en-US" sz="1600" dirty="0"/>
          </a:p>
          <a:p>
            <a:pPr>
              <a:buNone/>
            </a:pPr>
            <a:r>
              <a:rPr lang="en-US" altLang="zh-TW" sz="1600" dirty="0"/>
              <a:t>#define SQUARE(x) (x*x)</a:t>
            </a:r>
          </a:p>
          <a:p>
            <a:pPr>
              <a:buNone/>
            </a:pPr>
            <a:r>
              <a:rPr lang="en-US" altLang="zh-TW" sz="1600" dirty="0"/>
              <a:t>int </a:t>
            </a:r>
            <a:r>
              <a:rPr lang="en-US" altLang="zh-TW" sz="1600" dirty="0" err="1"/>
              <a:t>bigmod</a:t>
            </a:r>
            <a:r>
              <a:rPr lang="en-US" altLang="zh-TW" sz="1600" dirty="0"/>
              <a:t>(int a, int b, int c)</a:t>
            </a:r>
          </a:p>
          <a:p>
            <a:pPr>
              <a:buNone/>
            </a:pPr>
            <a:r>
              <a:rPr lang="en-US" altLang="zh-TW" sz="1600" dirty="0"/>
              <a:t>{</a:t>
            </a:r>
          </a:p>
          <a:p>
            <a:pPr>
              <a:buNone/>
            </a:pPr>
            <a:r>
              <a:rPr lang="en-US" altLang="zh-TW" sz="1600" dirty="0"/>
              <a:t>    if(b==0) return 1;</a:t>
            </a:r>
          </a:p>
          <a:p>
            <a:pPr>
              <a:buNone/>
            </a:pPr>
            <a:endParaRPr lang="en-US" altLang="zh-TW" sz="1600" dirty="0"/>
          </a:p>
          <a:p>
            <a:pPr>
              <a:buNone/>
            </a:pPr>
            <a:r>
              <a:rPr lang="en-US" altLang="zh-TW" sz="1600" dirty="0"/>
              <a:t>    else if(b%2==0)</a:t>
            </a:r>
          </a:p>
          <a:p>
            <a:pPr>
              <a:buNone/>
            </a:pPr>
            <a:r>
              <a:rPr lang="en-US" altLang="zh-TW" sz="1600" dirty="0"/>
              <a:t>        return SQUARE(</a:t>
            </a:r>
            <a:r>
              <a:rPr lang="en-US" altLang="zh-TW" sz="1600" dirty="0" err="1"/>
              <a:t>bigmod</a:t>
            </a:r>
            <a:r>
              <a:rPr lang="en-US" altLang="zh-TW" sz="1600" dirty="0"/>
              <a:t>(</a:t>
            </a:r>
            <a:r>
              <a:rPr lang="en-US" altLang="zh-TW" sz="1600" dirty="0" err="1"/>
              <a:t>a,b</a:t>
            </a:r>
            <a:r>
              <a:rPr lang="en-US" altLang="zh-TW" sz="1600" dirty="0"/>
              <a:t>/2,c)%c)%c;</a:t>
            </a:r>
          </a:p>
          <a:p>
            <a:pPr>
              <a:buNone/>
            </a:pPr>
            <a:endParaRPr lang="en-US" altLang="zh-TW" sz="1600" dirty="0"/>
          </a:p>
          <a:p>
            <a:pPr>
              <a:buNone/>
            </a:pPr>
            <a:r>
              <a:rPr lang="en-US" altLang="zh-TW" sz="1600" dirty="0"/>
              <a:t>    else return ((</a:t>
            </a:r>
            <a:r>
              <a:rPr lang="en-US" altLang="zh-TW" sz="1600" dirty="0" err="1"/>
              <a:t>a%c</a:t>
            </a:r>
            <a:r>
              <a:rPr lang="en-US" altLang="zh-TW" sz="1600" dirty="0"/>
              <a:t>)*</a:t>
            </a:r>
            <a:r>
              <a:rPr lang="en-US" altLang="zh-TW" sz="1600" dirty="0" err="1"/>
              <a:t>bigmod</a:t>
            </a:r>
            <a:r>
              <a:rPr lang="en-US" altLang="zh-TW" sz="1600" dirty="0"/>
              <a:t>(a,b-1,c))%c;</a:t>
            </a:r>
          </a:p>
          <a:p>
            <a:pPr>
              <a:buNone/>
            </a:pPr>
            <a:r>
              <a:rPr lang="en-US" altLang="zh-TW" sz="1600" dirty="0"/>
              <a:t>}</a:t>
            </a:r>
          </a:p>
          <a:p>
            <a:pPr>
              <a:buNone/>
            </a:pPr>
            <a:endParaRPr lang="zh-TW" altLang="en-US" sz="1600" dirty="0"/>
          </a:p>
          <a:p>
            <a:pPr>
              <a:buNone/>
            </a:pPr>
            <a:r>
              <a:rPr lang="en-US" altLang="zh-TW" sz="1600" dirty="0"/>
              <a:t>int main()</a:t>
            </a:r>
          </a:p>
          <a:p>
            <a:pPr>
              <a:buNone/>
            </a:pPr>
            <a:r>
              <a:rPr lang="en-US" altLang="zh-TW" sz="1600" dirty="0"/>
              <a:t>{</a:t>
            </a:r>
          </a:p>
          <a:p>
            <a:pPr>
              <a:buNone/>
            </a:pPr>
            <a:r>
              <a:rPr lang="en-US" altLang="zh-TW" sz="1600" dirty="0"/>
              <a:t>    int </a:t>
            </a:r>
            <a:r>
              <a:rPr lang="en-US" altLang="zh-TW" sz="1600" dirty="0" err="1"/>
              <a:t>a,b,c</a:t>
            </a:r>
            <a:r>
              <a:rPr lang="en-US" altLang="zh-TW" sz="1600" dirty="0"/>
              <a:t>;</a:t>
            </a:r>
          </a:p>
          <a:p>
            <a:pPr>
              <a:buNone/>
            </a:pPr>
            <a:endParaRPr lang="zh-TW" altLang="en-US" sz="1600" dirty="0"/>
          </a:p>
          <a:p>
            <a:pPr>
              <a:buNone/>
            </a:pPr>
            <a:r>
              <a:rPr lang="en-US" altLang="zh-TW" sz="1600" dirty="0"/>
              <a:t>    while(std::</a:t>
            </a:r>
            <a:r>
              <a:rPr lang="en-US" altLang="zh-TW" sz="1600" dirty="0" err="1"/>
              <a:t>cin</a:t>
            </a:r>
            <a:r>
              <a:rPr lang="en-US" altLang="zh-TW" sz="1600" dirty="0"/>
              <a:t> &gt;&gt; a &gt;&gt; b &gt;&gt; c)  std::</a:t>
            </a:r>
            <a:r>
              <a:rPr lang="en-US" altLang="zh-TW" sz="1600" dirty="0" err="1"/>
              <a:t>cout</a:t>
            </a:r>
            <a:r>
              <a:rPr lang="en-US" altLang="zh-TW" sz="1600" dirty="0"/>
              <a:t>&lt;&lt;</a:t>
            </a:r>
            <a:r>
              <a:rPr lang="en-US" altLang="zh-TW" sz="1600" dirty="0" err="1"/>
              <a:t>bigmod</a:t>
            </a:r>
            <a:r>
              <a:rPr lang="en-US" altLang="zh-TW" sz="1600" dirty="0"/>
              <a:t>(</a:t>
            </a:r>
            <a:r>
              <a:rPr lang="en-US" altLang="zh-TW" sz="1600" dirty="0" err="1"/>
              <a:t>a,b,c</a:t>
            </a:r>
            <a:r>
              <a:rPr lang="en-US" altLang="zh-TW" sz="1600" dirty="0"/>
              <a:t>)&lt;&lt;</a:t>
            </a:r>
            <a:r>
              <a:rPr lang="en-US" altLang="zh-TW" sz="1600" dirty="0" err="1"/>
              <a:t>endl</a:t>
            </a:r>
            <a:r>
              <a:rPr lang="en-US" altLang="zh-TW" sz="1600" dirty="0"/>
              <a:t>;</a:t>
            </a:r>
          </a:p>
          <a:p>
            <a:pPr>
              <a:buNone/>
            </a:pPr>
            <a:r>
              <a:rPr lang="en-US" altLang="zh-TW" sz="1600" dirty="0"/>
              <a:t>    return 0;</a:t>
            </a:r>
          </a:p>
          <a:p>
            <a:pPr>
              <a:buNone/>
            </a:pPr>
            <a:r>
              <a:rPr lang="en-US" altLang="zh-TW" sz="1600" dirty="0"/>
              <a:t>}</a:t>
            </a:r>
          </a:p>
          <a:p>
            <a:pPr>
              <a:buNone/>
            </a:pPr>
            <a:endParaRPr lang="en-US" altLang="zh-TW" sz="1600" dirty="0">
              <a:solidFill>
                <a:schemeClr val="accent5">
                  <a:lumMod val="75000"/>
                </a:schemeClr>
              </a:solidFill>
            </a:endParaRPr>
          </a:p>
          <a:p>
            <a:endParaRPr lang="en-US" altLang="zh-TW" sz="1600" dirty="0">
              <a:solidFill>
                <a:schemeClr val="accent5">
                  <a:lumMod val="75000"/>
                </a:schemeClr>
              </a:solidFill>
            </a:endParaRPr>
          </a:p>
          <a:p>
            <a:pPr lvl="1"/>
            <a:endParaRPr lang="en-US" altLang="zh-TW" sz="1400" dirty="0">
              <a:solidFill>
                <a:schemeClr val="accent5">
                  <a:lumMod val="75000"/>
                </a:schemeClr>
              </a:solidFill>
            </a:endParaRPr>
          </a:p>
          <a:p>
            <a:pPr marL="0" indent="0">
              <a:buNone/>
            </a:pPr>
            <a:endParaRPr lang="en-US" sz="1800" dirty="0"/>
          </a:p>
        </p:txBody>
      </p:sp>
      <p:sp>
        <p:nvSpPr>
          <p:cNvPr id="5" name="TextBox 4">
            <a:extLst>
              <a:ext uri="{FF2B5EF4-FFF2-40B4-BE49-F238E27FC236}">
                <a16:creationId xmlns:a16="http://schemas.microsoft.com/office/drawing/2014/main" id="{48675365-9843-A647-8179-1FD8A676FB19}"/>
              </a:ext>
            </a:extLst>
          </p:cNvPr>
          <p:cNvSpPr txBox="1"/>
          <p:nvPr/>
        </p:nvSpPr>
        <p:spPr>
          <a:xfrm>
            <a:off x="3867030" y="1463040"/>
            <a:ext cx="3580083" cy="369332"/>
          </a:xfrm>
          <a:prstGeom prst="rect">
            <a:avLst/>
          </a:prstGeom>
          <a:noFill/>
        </p:spPr>
        <p:txBody>
          <a:bodyPr wrap="none" rtlCol="0">
            <a:spAutoFit/>
          </a:bodyPr>
          <a:lstStyle/>
          <a:p>
            <a:r>
              <a:rPr lang="en-US" b="1" dirty="0">
                <a:solidFill>
                  <a:srgbClr val="FF0000"/>
                </a:solidFill>
              </a:rPr>
              <a:t>DO NOT globalize the namespace!!!</a:t>
            </a:r>
          </a:p>
        </p:txBody>
      </p:sp>
    </p:spTree>
    <p:extLst>
      <p:ext uri="{BB962C8B-B14F-4D97-AF65-F5344CB8AC3E}">
        <p14:creationId xmlns:p14="http://schemas.microsoft.com/office/powerpoint/2010/main" val="745071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投影片編號版面配置區 5"/>
          <p:cNvSpPr>
            <a:spLocks noGrp="1"/>
          </p:cNvSpPr>
          <p:nvPr>
            <p:ph type="sldNum" sz="quarter" idx="12"/>
          </p:nvPr>
        </p:nvSpPr>
        <p:spPr>
          <a:noFill/>
        </p:spPr>
        <p:txBody>
          <a:bodyPr/>
          <a:lstStyle/>
          <a:p>
            <a:fld id="{A8455D9E-1031-4BDD-85C8-B1A4E9209B28}" type="slidenum">
              <a:rPr lang="en-US" altLang="zh-TW"/>
              <a:pPr/>
              <a:t>8</a:t>
            </a:fld>
            <a:endParaRPr lang="en-US" altLang="zh-TW"/>
          </a:p>
        </p:txBody>
      </p:sp>
      <p:sp>
        <p:nvSpPr>
          <p:cNvPr id="2" name="Content Placeholder 1">
            <a:extLst>
              <a:ext uri="{FF2B5EF4-FFF2-40B4-BE49-F238E27FC236}">
                <a16:creationId xmlns:a16="http://schemas.microsoft.com/office/drawing/2014/main" id="{F256B4D2-ACB1-624D-AC17-D67B52222656}"/>
              </a:ext>
            </a:extLst>
          </p:cNvPr>
          <p:cNvSpPr>
            <a:spLocks noGrp="1"/>
          </p:cNvSpPr>
          <p:nvPr>
            <p:ph idx="1"/>
          </p:nvPr>
        </p:nvSpPr>
        <p:spPr>
          <a:xfrm>
            <a:off x="457200" y="2386584"/>
            <a:ext cx="8229600" cy="3037668"/>
          </a:xfrm>
        </p:spPr>
        <p:txBody>
          <a:bodyPr>
            <a:normAutofit/>
          </a:bodyPr>
          <a:lstStyle/>
          <a:p>
            <a:pPr marL="0" indent="0" algn="ctr">
              <a:buFont typeface="Wingdings" pitchFamily="2" charset="2"/>
              <a:buNone/>
            </a:pPr>
            <a:r>
              <a:rPr lang="en-US" sz="3200" i="1" dirty="0"/>
              <a:t>In fact, there is a name for the refined method:</a:t>
            </a:r>
          </a:p>
          <a:p>
            <a:pPr marL="0" indent="0" algn="ctr">
              <a:buFont typeface="Wingdings" pitchFamily="2" charset="2"/>
              <a:buNone/>
            </a:pPr>
            <a:r>
              <a:rPr lang="en-US" sz="3200" i="1" dirty="0">
                <a:solidFill>
                  <a:srgbClr val="FF0000"/>
                </a:solidFill>
              </a:rPr>
              <a:t>Divide and Conquer algorithm</a:t>
            </a:r>
          </a:p>
          <a:p>
            <a:pPr marL="0" indent="0" algn="ctr">
              <a:buFont typeface="Wingdings" pitchFamily="2" charset="2"/>
              <a:buNone/>
            </a:pPr>
            <a:r>
              <a:rPr lang="en-US" sz="3200" i="1" dirty="0"/>
              <a:t>(used to solve &gt;50% computer design problems, including Google’s distributed system solutions, e.g., MapReduce)</a:t>
            </a:r>
          </a:p>
        </p:txBody>
      </p:sp>
    </p:spTree>
    <p:extLst>
      <p:ext uri="{BB962C8B-B14F-4D97-AF65-F5344CB8AC3E}">
        <p14:creationId xmlns:p14="http://schemas.microsoft.com/office/powerpoint/2010/main" val="1753301188"/>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1C2A6B-1E58-3D42-ADDF-28DB600A4C37}"/>
              </a:ext>
            </a:extLst>
          </p:cNvPr>
          <p:cNvSpPr>
            <a:spLocks noGrp="1"/>
          </p:cNvSpPr>
          <p:nvPr>
            <p:ph type="sldNum" sz="quarter" idx="12"/>
          </p:nvPr>
        </p:nvSpPr>
        <p:spPr/>
        <p:txBody>
          <a:bodyPr/>
          <a:lstStyle/>
          <a:p>
            <a:fld id="{4E77BC79-9480-1042-96E1-82B94DA0811E}" type="slidenum">
              <a:rPr lang="en-US" smtClean="0"/>
              <a:t>9</a:t>
            </a:fld>
            <a:endParaRPr lang="en-US"/>
          </a:p>
        </p:txBody>
      </p:sp>
      <p:sp>
        <p:nvSpPr>
          <p:cNvPr id="3" name="Title 2">
            <a:extLst>
              <a:ext uri="{FF2B5EF4-FFF2-40B4-BE49-F238E27FC236}">
                <a16:creationId xmlns:a16="http://schemas.microsoft.com/office/drawing/2014/main" id="{C4E25FFD-6C7D-FD4F-9960-2A32E66396ED}"/>
              </a:ext>
            </a:extLst>
          </p:cNvPr>
          <p:cNvSpPr>
            <a:spLocks noGrp="1"/>
          </p:cNvSpPr>
          <p:nvPr>
            <p:ph type="title"/>
          </p:nvPr>
        </p:nvSpPr>
        <p:spPr/>
        <p:txBody>
          <a:bodyPr>
            <a:normAutofit/>
          </a:bodyPr>
          <a:lstStyle/>
          <a:p>
            <a:r>
              <a:rPr lang="en-US" dirty="0"/>
              <a:t>An Iterative Version</a:t>
            </a:r>
          </a:p>
        </p:txBody>
      </p:sp>
      <p:sp>
        <p:nvSpPr>
          <p:cNvPr id="4" name="Content Placeholder 3">
            <a:extLst>
              <a:ext uri="{FF2B5EF4-FFF2-40B4-BE49-F238E27FC236}">
                <a16:creationId xmlns:a16="http://schemas.microsoft.com/office/drawing/2014/main" id="{D0835811-4F18-CF42-B29C-0A87EB60DD60}"/>
              </a:ext>
            </a:extLst>
          </p:cNvPr>
          <p:cNvSpPr>
            <a:spLocks noGrp="1"/>
          </p:cNvSpPr>
          <p:nvPr>
            <p:ph idx="1"/>
          </p:nvPr>
        </p:nvSpPr>
        <p:spPr>
          <a:xfrm>
            <a:off x="628650" y="1295944"/>
            <a:ext cx="7886700" cy="5404754"/>
          </a:xfrm>
        </p:spPr>
        <p:txBody>
          <a:bodyPr>
            <a:normAutofit/>
          </a:bodyPr>
          <a:lstStyle/>
          <a:p>
            <a:r>
              <a:rPr lang="en-US" dirty="0"/>
              <a:t>All recursive problems can be rewritten iteratively</a:t>
            </a:r>
          </a:p>
        </p:txBody>
      </p:sp>
      <p:sp>
        <p:nvSpPr>
          <p:cNvPr id="5" name="Rectangle 4">
            <a:extLst>
              <a:ext uri="{FF2B5EF4-FFF2-40B4-BE49-F238E27FC236}">
                <a16:creationId xmlns:a16="http://schemas.microsoft.com/office/drawing/2014/main" id="{E709041D-7620-EF45-9728-6F6E23EBFA58}"/>
              </a:ext>
            </a:extLst>
          </p:cNvPr>
          <p:cNvSpPr/>
          <p:nvPr/>
        </p:nvSpPr>
        <p:spPr>
          <a:xfrm>
            <a:off x="628650" y="1881078"/>
            <a:ext cx="7886700" cy="4493538"/>
          </a:xfrm>
          <a:prstGeom prst="rect">
            <a:avLst/>
          </a:prstGeom>
        </p:spPr>
        <p:txBody>
          <a:bodyPr wrap="square">
            <a:spAutoFit/>
          </a:bodyPr>
          <a:lstStyle/>
          <a:p>
            <a:r>
              <a:rPr lang="en-US" sz="2600" dirty="0">
                <a:solidFill>
                  <a:srgbClr val="000000"/>
                </a:solidFill>
              </a:rPr>
              <a:t>int64_t </a:t>
            </a:r>
            <a:r>
              <a:rPr lang="en-US" sz="2600" dirty="0" err="1">
                <a:solidFill>
                  <a:srgbClr val="000000"/>
                </a:solidFill>
              </a:rPr>
              <a:t>bigmod</a:t>
            </a:r>
            <a:r>
              <a:rPr lang="en-US" sz="2600" dirty="0">
                <a:solidFill>
                  <a:srgbClr val="000000"/>
                </a:solidFill>
              </a:rPr>
              <a:t>(int64_t a, int64_t b, int64_t c) {</a:t>
            </a:r>
            <a:endParaRPr lang="en-US" sz="2600" dirty="0"/>
          </a:p>
          <a:p>
            <a:r>
              <a:rPr lang="en-US" sz="2600" dirty="0">
                <a:solidFill>
                  <a:srgbClr val="000000"/>
                </a:solidFill>
              </a:rPr>
              <a:t>  int64_t result = </a:t>
            </a:r>
            <a:r>
              <a:rPr lang="en-US" sz="2600" dirty="0">
                <a:solidFill>
                  <a:srgbClr val="09885A"/>
                </a:solidFill>
              </a:rPr>
              <a:t>1</a:t>
            </a:r>
            <a:r>
              <a:rPr lang="en-US" sz="2600" dirty="0">
                <a:solidFill>
                  <a:srgbClr val="000000"/>
                </a:solidFill>
              </a:rPr>
              <a:t>;</a:t>
            </a:r>
            <a:endParaRPr lang="en-US" sz="2600" dirty="0"/>
          </a:p>
          <a:p>
            <a:r>
              <a:rPr lang="en-US" sz="2600" dirty="0">
                <a:solidFill>
                  <a:srgbClr val="0000FF"/>
                </a:solidFill>
              </a:rPr>
              <a:t>  while</a:t>
            </a:r>
            <a:r>
              <a:rPr lang="en-US" sz="2600" dirty="0">
                <a:solidFill>
                  <a:srgbClr val="000000"/>
                </a:solidFill>
              </a:rPr>
              <a:t>(b &gt; </a:t>
            </a:r>
            <a:r>
              <a:rPr lang="en-US" sz="2600" dirty="0">
                <a:solidFill>
                  <a:srgbClr val="09885A"/>
                </a:solidFill>
              </a:rPr>
              <a:t>0</a:t>
            </a:r>
            <a:r>
              <a:rPr lang="en-US" sz="2600" dirty="0">
                <a:solidFill>
                  <a:srgbClr val="000000"/>
                </a:solidFill>
              </a:rPr>
              <a:t>) {</a:t>
            </a:r>
            <a:endParaRPr lang="en-US" sz="2600" dirty="0"/>
          </a:p>
          <a:p>
            <a:r>
              <a:rPr lang="en-US" sz="2600" dirty="0">
                <a:solidFill>
                  <a:srgbClr val="0000FF"/>
                </a:solidFill>
              </a:rPr>
              <a:t>    if</a:t>
            </a:r>
            <a:r>
              <a:rPr lang="en-US" sz="2600" dirty="0">
                <a:solidFill>
                  <a:srgbClr val="000000"/>
                </a:solidFill>
              </a:rPr>
              <a:t>(b &amp; </a:t>
            </a:r>
            <a:r>
              <a:rPr lang="en-US" sz="2600" dirty="0">
                <a:solidFill>
                  <a:srgbClr val="09885A"/>
                </a:solidFill>
              </a:rPr>
              <a:t>1</a:t>
            </a:r>
            <a:r>
              <a:rPr lang="en-US" sz="2600" dirty="0">
                <a:solidFill>
                  <a:srgbClr val="000000"/>
                </a:solidFill>
              </a:rPr>
              <a:t>) {</a:t>
            </a:r>
            <a:endParaRPr lang="en-US" sz="2600" dirty="0"/>
          </a:p>
          <a:p>
            <a:r>
              <a:rPr lang="en-US" sz="2600" dirty="0">
                <a:solidFill>
                  <a:srgbClr val="000000"/>
                </a:solidFill>
              </a:rPr>
              <a:t>      result = (result * a) % c;</a:t>
            </a:r>
            <a:endParaRPr lang="en-US" sz="2600" dirty="0"/>
          </a:p>
          <a:p>
            <a:r>
              <a:rPr lang="en-US" sz="2600" dirty="0">
                <a:solidFill>
                  <a:srgbClr val="000000"/>
                </a:solidFill>
              </a:rPr>
              <a:t>    } </a:t>
            </a:r>
            <a:endParaRPr lang="en-US" sz="2600" dirty="0"/>
          </a:p>
          <a:p>
            <a:r>
              <a:rPr lang="en-US" sz="2600" dirty="0">
                <a:solidFill>
                  <a:srgbClr val="000000"/>
                </a:solidFill>
              </a:rPr>
              <a:t>    b = b &gt;&gt; </a:t>
            </a:r>
            <a:r>
              <a:rPr lang="en-US" sz="2600" dirty="0">
                <a:solidFill>
                  <a:srgbClr val="09885A"/>
                </a:solidFill>
              </a:rPr>
              <a:t>1</a:t>
            </a:r>
            <a:r>
              <a:rPr lang="en-US" sz="2600" dirty="0">
                <a:solidFill>
                  <a:srgbClr val="000000"/>
                </a:solidFill>
              </a:rPr>
              <a:t>;</a:t>
            </a:r>
            <a:endParaRPr lang="en-US" sz="2600" dirty="0"/>
          </a:p>
          <a:p>
            <a:r>
              <a:rPr lang="en-US" sz="2600" dirty="0">
                <a:solidFill>
                  <a:srgbClr val="000000"/>
                </a:solidFill>
              </a:rPr>
              <a:t>    a = a*</a:t>
            </a:r>
            <a:r>
              <a:rPr lang="en-US" sz="2600" dirty="0" err="1">
                <a:solidFill>
                  <a:srgbClr val="000000"/>
                </a:solidFill>
              </a:rPr>
              <a:t>a%c</a:t>
            </a:r>
            <a:r>
              <a:rPr lang="en-US" sz="2600" dirty="0">
                <a:solidFill>
                  <a:srgbClr val="000000"/>
                </a:solidFill>
              </a:rPr>
              <a:t>;</a:t>
            </a:r>
            <a:endParaRPr lang="en-US" sz="2600" dirty="0"/>
          </a:p>
          <a:p>
            <a:r>
              <a:rPr lang="en-US" sz="2600" dirty="0">
                <a:solidFill>
                  <a:srgbClr val="000000"/>
                </a:solidFill>
              </a:rPr>
              <a:t>  }</a:t>
            </a:r>
            <a:endParaRPr lang="en-US" sz="2600" dirty="0"/>
          </a:p>
          <a:p>
            <a:r>
              <a:rPr lang="en-US" sz="2600" dirty="0">
                <a:solidFill>
                  <a:srgbClr val="0000FF"/>
                </a:solidFill>
              </a:rPr>
              <a:t>  return</a:t>
            </a:r>
            <a:r>
              <a:rPr lang="en-US" sz="2600" dirty="0">
                <a:solidFill>
                  <a:srgbClr val="000000"/>
                </a:solidFill>
              </a:rPr>
              <a:t> result;</a:t>
            </a:r>
            <a:endParaRPr lang="en-US" sz="2600" dirty="0"/>
          </a:p>
          <a:p>
            <a:r>
              <a:rPr lang="en-US" sz="2600" dirty="0">
                <a:solidFill>
                  <a:srgbClr val="000000"/>
                </a:solidFill>
              </a:rPr>
              <a:t>}</a:t>
            </a:r>
            <a:endParaRPr lang="en-US" sz="2600" dirty="0"/>
          </a:p>
        </p:txBody>
      </p:sp>
      <p:sp>
        <p:nvSpPr>
          <p:cNvPr id="6" name="TextBox 5">
            <a:extLst>
              <a:ext uri="{FF2B5EF4-FFF2-40B4-BE49-F238E27FC236}">
                <a16:creationId xmlns:a16="http://schemas.microsoft.com/office/drawing/2014/main" id="{6D3DD534-BF28-B849-9DCF-D6790337E899}"/>
              </a:ext>
            </a:extLst>
          </p:cNvPr>
          <p:cNvSpPr txBox="1"/>
          <p:nvPr/>
        </p:nvSpPr>
        <p:spPr>
          <a:xfrm>
            <a:off x="4823042" y="5840140"/>
            <a:ext cx="3511923" cy="369332"/>
          </a:xfrm>
          <a:prstGeom prst="rect">
            <a:avLst/>
          </a:prstGeom>
          <a:noFill/>
        </p:spPr>
        <p:txBody>
          <a:bodyPr wrap="none" rtlCol="0">
            <a:spAutoFit/>
          </a:bodyPr>
          <a:lstStyle/>
          <a:p>
            <a:r>
              <a:rPr lang="en-US" dirty="0"/>
              <a:t>See: </a:t>
            </a:r>
            <a:r>
              <a:rPr lang="en-US" dirty="0">
                <a:hlinkClick r:id="rId3"/>
              </a:rPr>
              <a:t>https://godbolt.org/z/RVxZRN</a:t>
            </a:r>
            <a:r>
              <a:rPr lang="en-US" dirty="0"/>
              <a:t> </a:t>
            </a:r>
          </a:p>
        </p:txBody>
      </p:sp>
    </p:spTree>
    <p:extLst>
      <p:ext uri="{BB962C8B-B14F-4D97-AF65-F5344CB8AC3E}">
        <p14:creationId xmlns:p14="http://schemas.microsoft.com/office/powerpoint/2010/main" val="26841247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2781</TotalTime>
  <Words>4561</Words>
  <Application>Microsoft Macintosh PowerPoint</Application>
  <PresentationFormat>On-screen Show (4:3)</PresentationFormat>
  <Paragraphs>490</Paragraphs>
  <Slides>44</Slides>
  <Notes>30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3</vt:i4>
      </vt:variant>
      <vt:variant>
        <vt:lpstr>Slide Titles</vt:lpstr>
      </vt:variant>
      <vt:variant>
        <vt:i4>44</vt:i4>
      </vt:variant>
    </vt:vector>
  </HeadingPairs>
  <TitlesOfParts>
    <vt:vector size="56" baseType="lpstr">
      <vt:lpstr>San serif</vt:lpstr>
      <vt:lpstr>San serif</vt:lpstr>
      <vt:lpstr>Sen sarif</vt:lpstr>
      <vt:lpstr>Arial</vt:lpstr>
      <vt:lpstr>Calibri</vt:lpstr>
      <vt:lpstr>Gill Sans MT</vt:lpstr>
      <vt:lpstr>Times New Roman</vt:lpstr>
      <vt:lpstr>Wingdings</vt:lpstr>
      <vt:lpstr>Office Theme</vt:lpstr>
      <vt:lpstr>Visio</vt:lpstr>
      <vt:lpstr>方程式</vt:lpstr>
      <vt:lpstr>CorelDRAW</vt:lpstr>
      <vt:lpstr>Lecture 2: Divide And Conquer (D&amp;C) Algorithms</vt:lpstr>
      <vt:lpstr>PowerPoint Presentation</vt:lpstr>
      <vt:lpstr>Design Automation is Driving Chip Evolution</vt:lpstr>
      <vt:lpstr>PowerPoint Presentation</vt:lpstr>
      <vt:lpstr>Some Questions about the Course</vt:lpstr>
      <vt:lpstr>Reflect on Big Mod Problem</vt:lpstr>
      <vt:lpstr>Refined Solution</vt:lpstr>
      <vt:lpstr>PowerPoint Presentation</vt:lpstr>
      <vt:lpstr>An Iterative Version</vt:lpstr>
      <vt:lpstr>Get a Sense of Runtime Performance</vt:lpstr>
      <vt:lpstr>Empirical Analysis</vt:lpstr>
      <vt:lpstr>Empirical Analysis Examples</vt:lpstr>
      <vt:lpstr>What about Space Complexity?</vt:lpstr>
      <vt:lpstr>Before we talk about D&amp;C …</vt:lpstr>
      <vt:lpstr>A Simple Recursive Solution</vt:lpstr>
      <vt:lpstr>Duplicate Computations …</vt:lpstr>
      <vt:lpstr>Tabular Method</vt:lpstr>
      <vt:lpstr>The Hanoi Problem</vt:lpstr>
      <vt:lpstr>Example of Two Blocks</vt:lpstr>
      <vt:lpstr>Recursion Formula</vt:lpstr>
      <vt:lpstr>Divide and Conquer</vt:lpstr>
      <vt:lpstr>Time Complexity of Divide and Conquer</vt:lpstr>
      <vt:lpstr>Visualization of Divide and Conquer</vt:lpstr>
      <vt:lpstr>Visualization of Divide and Conquer</vt:lpstr>
      <vt:lpstr>Visualization of Divide and Conquer</vt:lpstr>
      <vt:lpstr>Divide and Conquer is Heavily used in CAD</vt:lpstr>
      <vt:lpstr>Example: Placement </vt:lpstr>
      <vt:lpstr>Example: Placement </vt:lpstr>
      <vt:lpstr>Example: Placement </vt:lpstr>
      <vt:lpstr>Example: Placement </vt:lpstr>
      <vt:lpstr>Example: Placement </vt:lpstr>
      <vt:lpstr>Example: Placement </vt:lpstr>
      <vt:lpstr>Example: Placement </vt:lpstr>
      <vt:lpstr>Example: Placement </vt:lpstr>
      <vt:lpstr>Example: Find the Maximum Value</vt:lpstr>
      <vt:lpstr>Example: Find the Maximum Value</vt:lpstr>
      <vt:lpstr>Example: Find the 2D Maximal Points</vt:lpstr>
      <vt:lpstr>Example: Find the 2D Maximal Points</vt:lpstr>
      <vt:lpstr>Find 2D Maximal Points using Divide and Conquer</vt:lpstr>
      <vt:lpstr>Algorithm Illustration</vt:lpstr>
      <vt:lpstr>Algorithm Illustration</vt:lpstr>
      <vt:lpstr>Algorithm Illustration</vt:lpstr>
      <vt:lpstr>Summary</vt:lpstr>
      <vt:lpstr>Note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 to Computer Design Problems</dc:title>
  <dc:creator>Huang, Tsung-Wei</dc:creator>
  <cp:lastModifiedBy>Huang, Tsung-Wei</cp:lastModifiedBy>
  <cp:revision>160</cp:revision>
  <dcterms:created xsi:type="dcterms:W3CDTF">2020-01-09T06:22:26Z</dcterms:created>
  <dcterms:modified xsi:type="dcterms:W3CDTF">2020-09-28T03:06:18Z</dcterms:modified>
</cp:coreProperties>
</file>